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 id="2147483900" r:id="rId2"/>
  </p:sldMasterIdLst>
  <p:notesMasterIdLst>
    <p:notesMasterId r:id="rId29"/>
  </p:notesMasterIdLst>
  <p:sldIdLst>
    <p:sldId id="256" r:id="rId3"/>
    <p:sldId id="286" r:id="rId4"/>
    <p:sldId id="273" r:id="rId5"/>
    <p:sldId id="287" r:id="rId6"/>
    <p:sldId id="288" r:id="rId7"/>
    <p:sldId id="289" r:id="rId8"/>
    <p:sldId id="290" r:id="rId9"/>
    <p:sldId id="291" r:id="rId10"/>
    <p:sldId id="292" r:id="rId11"/>
    <p:sldId id="293" r:id="rId12"/>
    <p:sldId id="294" r:id="rId13"/>
    <p:sldId id="304" r:id="rId14"/>
    <p:sldId id="305" r:id="rId15"/>
    <p:sldId id="295" r:id="rId16"/>
    <p:sldId id="306" r:id="rId17"/>
    <p:sldId id="307" r:id="rId18"/>
    <p:sldId id="308" r:id="rId19"/>
    <p:sldId id="296" r:id="rId20"/>
    <p:sldId id="297" r:id="rId21"/>
    <p:sldId id="298" r:id="rId22"/>
    <p:sldId id="299" r:id="rId23"/>
    <p:sldId id="300" r:id="rId24"/>
    <p:sldId id="301" r:id="rId25"/>
    <p:sldId id="302" r:id="rId26"/>
    <p:sldId id="309" r:id="rId27"/>
    <p:sldId id="303" r:id="rId28"/>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89" autoAdjust="0"/>
    <p:restoredTop sz="94660"/>
  </p:normalViewPr>
  <p:slideViewPr>
    <p:cSldViewPr>
      <p:cViewPr varScale="1">
        <p:scale>
          <a:sx n="87" d="100"/>
          <a:sy n="87" d="100"/>
        </p:scale>
        <p:origin x="-1386"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411"/>
          </a:xfrm>
          <a:prstGeom prst="rect">
            <a:avLst/>
          </a:prstGeom>
        </p:spPr>
        <p:txBody>
          <a:bodyPr vert="horz" lIns="91430" tIns="45715" rIns="91430" bIns="45715" rtlCol="0"/>
          <a:lstStyle>
            <a:lvl1pPr algn="l">
              <a:defRPr sz="1200"/>
            </a:lvl1pPr>
          </a:lstStyle>
          <a:p>
            <a:endParaRPr lang="en-GB"/>
          </a:p>
        </p:txBody>
      </p:sp>
      <p:sp>
        <p:nvSpPr>
          <p:cNvPr id="3" name="Date Placeholder 2"/>
          <p:cNvSpPr>
            <a:spLocks noGrp="1"/>
          </p:cNvSpPr>
          <p:nvPr>
            <p:ph type="dt" idx="1"/>
          </p:nvPr>
        </p:nvSpPr>
        <p:spPr>
          <a:xfrm>
            <a:off x="3850443" y="1"/>
            <a:ext cx="2945659" cy="496411"/>
          </a:xfrm>
          <a:prstGeom prst="rect">
            <a:avLst/>
          </a:prstGeom>
        </p:spPr>
        <p:txBody>
          <a:bodyPr vert="horz" lIns="91430" tIns="45715" rIns="91430" bIns="45715" rtlCol="0"/>
          <a:lstStyle>
            <a:lvl1pPr algn="r">
              <a:defRPr sz="1200"/>
            </a:lvl1pPr>
          </a:lstStyle>
          <a:p>
            <a:fld id="{BBE773D9-08DD-45C3-B6EA-7EBBB2591AFA}" type="datetimeFigureOut">
              <a:rPr lang="en-GB" smtClean="0"/>
              <a:pPr/>
              <a:t>23/11/2015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0" tIns="45715" rIns="91430" bIns="45715" rtlCol="0" anchor="ctr"/>
          <a:lstStyle/>
          <a:p>
            <a:endParaRPr lang="en-GB"/>
          </a:p>
        </p:txBody>
      </p:sp>
      <p:sp>
        <p:nvSpPr>
          <p:cNvPr id="5" name="Notes Placeholder 4"/>
          <p:cNvSpPr>
            <a:spLocks noGrp="1"/>
          </p:cNvSpPr>
          <p:nvPr>
            <p:ph type="body" sz="quarter" idx="3"/>
          </p:nvPr>
        </p:nvSpPr>
        <p:spPr>
          <a:xfrm>
            <a:off x="679768" y="4715908"/>
            <a:ext cx="5438140" cy="4467701"/>
          </a:xfrm>
          <a:prstGeom prst="rect">
            <a:avLst/>
          </a:prstGeom>
        </p:spPr>
        <p:txBody>
          <a:bodyPr vert="horz" lIns="91430" tIns="45715" rIns="91430" bIns="457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30092"/>
            <a:ext cx="2945659" cy="496411"/>
          </a:xfrm>
          <a:prstGeom prst="rect">
            <a:avLst/>
          </a:prstGeom>
        </p:spPr>
        <p:txBody>
          <a:bodyPr vert="horz" lIns="91430" tIns="45715" rIns="91430" bIns="45715"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2"/>
            <a:ext cx="2945659" cy="496411"/>
          </a:xfrm>
          <a:prstGeom prst="rect">
            <a:avLst/>
          </a:prstGeom>
        </p:spPr>
        <p:txBody>
          <a:bodyPr vert="horz" lIns="91430" tIns="45715" rIns="91430" bIns="45715" rtlCol="0" anchor="b"/>
          <a:lstStyle>
            <a:lvl1pPr algn="r">
              <a:defRPr sz="1200"/>
            </a:lvl1pPr>
          </a:lstStyle>
          <a:p>
            <a:fld id="{2D1D362D-D470-4E36-ADE3-B4B444D500B5}" type="slidenum">
              <a:rPr lang="en-GB" smtClean="0"/>
              <a:pPr/>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D362D-D470-4E36-ADE3-B4B444D500B5}" type="slidenum">
              <a:rPr lang="en-GB" smtClean="0"/>
              <a:pPr/>
              <a:t>1</a:t>
            </a:fld>
            <a:endParaRPr lang="en-GB"/>
          </a:p>
        </p:txBody>
      </p:sp>
    </p:spTree>
    <p:extLst>
      <p:ext uri="{BB962C8B-B14F-4D97-AF65-F5344CB8AC3E}">
        <p14:creationId xmlns:p14="http://schemas.microsoft.com/office/powerpoint/2010/main" val="3606907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17</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21</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K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KW"/>
          </a:p>
        </p:txBody>
      </p:sp>
      <p:sp>
        <p:nvSpPr>
          <p:cNvPr id="4" name="Date Placeholder 3"/>
          <p:cNvSpPr>
            <a:spLocks noGrp="1"/>
          </p:cNvSpPr>
          <p:nvPr>
            <p:ph type="dt" sz="half" idx="10"/>
          </p:nvPr>
        </p:nvSpPr>
        <p:spPr/>
        <p:txBody>
          <a:bodyPr/>
          <a:lstStyle/>
          <a:p>
            <a:r>
              <a:rPr lang="en-GB" smtClean="0"/>
              <a:t>27/11/2014</a:t>
            </a:r>
            <a:endParaRPr lang="en-GB"/>
          </a:p>
        </p:txBody>
      </p:sp>
      <p:sp>
        <p:nvSpPr>
          <p:cNvPr id="5" name="Footer Placeholder 4"/>
          <p:cNvSpPr>
            <a:spLocks noGrp="1"/>
          </p:cNvSpPr>
          <p:nvPr>
            <p:ph type="ftr" sz="quarter" idx="11"/>
          </p:nvPr>
        </p:nvSpPr>
        <p:spPr/>
        <p:txBody>
          <a:bodyPr/>
          <a:lstStyle/>
          <a:p>
            <a:r>
              <a:rPr lang="en-GB" smtClean="0"/>
              <a:t>Version 1</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3904590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10"/>
          </p:nvPr>
        </p:nvSpPr>
        <p:spPr/>
        <p:txBody>
          <a:bodyPr/>
          <a:lstStyle/>
          <a:p>
            <a:r>
              <a:rPr lang="en-GB" smtClean="0"/>
              <a:t>27/11/2014</a:t>
            </a:r>
            <a:endParaRPr lang="en-GB"/>
          </a:p>
        </p:txBody>
      </p:sp>
      <p:sp>
        <p:nvSpPr>
          <p:cNvPr id="5" name="Footer Placeholder 4"/>
          <p:cNvSpPr>
            <a:spLocks noGrp="1"/>
          </p:cNvSpPr>
          <p:nvPr>
            <p:ph type="ftr" sz="quarter" idx="11"/>
          </p:nvPr>
        </p:nvSpPr>
        <p:spPr/>
        <p:txBody>
          <a:bodyPr/>
          <a:lstStyle/>
          <a:p>
            <a:r>
              <a:rPr lang="en-GB" smtClean="0"/>
              <a:t>Version 1</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1083239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K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10"/>
          </p:nvPr>
        </p:nvSpPr>
        <p:spPr/>
        <p:txBody>
          <a:bodyPr/>
          <a:lstStyle/>
          <a:p>
            <a:r>
              <a:rPr lang="en-GB" smtClean="0"/>
              <a:t>27/11/2014</a:t>
            </a:r>
            <a:endParaRPr lang="en-GB"/>
          </a:p>
        </p:txBody>
      </p:sp>
      <p:sp>
        <p:nvSpPr>
          <p:cNvPr id="5" name="Footer Placeholder 4"/>
          <p:cNvSpPr>
            <a:spLocks noGrp="1"/>
          </p:cNvSpPr>
          <p:nvPr>
            <p:ph type="ftr" sz="quarter" idx="11"/>
          </p:nvPr>
        </p:nvSpPr>
        <p:spPr/>
        <p:txBody>
          <a:bodyPr/>
          <a:lstStyle/>
          <a:p>
            <a:r>
              <a:rPr lang="en-GB" smtClean="0"/>
              <a:t>Version 1</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4115585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K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KW"/>
          </a:p>
        </p:txBody>
      </p:sp>
      <p:sp>
        <p:nvSpPr>
          <p:cNvPr id="4" name="Date Placeholder 3"/>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5" name="Footer Placeholder 4"/>
          <p:cNvSpPr>
            <a:spLocks noGrp="1"/>
          </p:cNvSpPr>
          <p:nvPr>
            <p:ph type="ftr" sz="quarter" idx="11"/>
          </p:nvPr>
        </p:nvSpPr>
        <p:spPr/>
        <p:txBody>
          <a:bodyPr/>
          <a:lstStyle/>
          <a:p>
            <a:endParaRPr lang="ar-KW">
              <a:solidFill>
                <a:prstClr val="black">
                  <a:tint val="75000"/>
                </a:prstClr>
              </a:solidFill>
            </a:endParaRPr>
          </a:p>
        </p:txBody>
      </p:sp>
      <p:sp>
        <p:nvSpPr>
          <p:cNvPr id="6" name="Slide Number Placeholder 5"/>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
        <p:nvSpPr>
          <p:cNvPr id="7" name="fl" descr="CMA Data Classification: Internal"/>
          <p:cNvSpPr txBox="1"/>
          <p:nvPr userDrawn="1"/>
        </p:nvSpPr>
        <p:spPr>
          <a:xfrm>
            <a:off x="0" y="6664960"/>
            <a:ext cx="9144000" cy="223138"/>
          </a:xfrm>
          <a:prstGeom prst="rect">
            <a:avLst/>
          </a:prstGeom>
          <a:noFill/>
        </p:spPr>
        <p:txBody>
          <a:bodyPr vert="horz" rtlCol="1">
            <a:spAutoFit/>
          </a:bodyPr>
          <a:lstStyle/>
          <a:p>
            <a:pPr algn="l" rtl="1"/>
            <a:r>
              <a:rPr lang="en-US" sz="850" b="0" i="0" u="none" baseline="0" smtClean="0">
                <a:solidFill>
                  <a:srgbClr val="000000"/>
                </a:solidFill>
                <a:latin typeface="microsoft sans serif"/>
              </a:rPr>
              <a:t>CMA Data Classification: Internal</a:t>
            </a:r>
            <a:endParaRPr lang="ar-KW" sz="850" b="0" i="0" u="none" baseline="0">
              <a:solidFill>
                <a:srgbClr val="000000"/>
              </a:solidFill>
              <a:latin typeface="microsoft sans serif"/>
            </a:endParaRPr>
          </a:p>
        </p:txBody>
      </p:sp>
    </p:spTree>
    <p:extLst>
      <p:ext uri="{BB962C8B-B14F-4D97-AF65-F5344CB8AC3E}">
        <p14:creationId xmlns:p14="http://schemas.microsoft.com/office/powerpoint/2010/main" val="2109338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5" name="Footer Placeholder 4"/>
          <p:cNvSpPr>
            <a:spLocks noGrp="1"/>
          </p:cNvSpPr>
          <p:nvPr>
            <p:ph type="ftr" sz="quarter" idx="11"/>
          </p:nvPr>
        </p:nvSpPr>
        <p:spPr/>
        <p:txBody>
          <a:bodyPr/>
          <a:lstStyle/>
          <a:p>
            <a:endParaRPr lang="ar-KW">
              <a:solidFill>
                <a:prstClr val="black">
                  <a:tint val="75000"/>
                </a:prstClr>
              </a:solidFill>
            </a:endParaRPr>
          </a:p>
        </p:txBody>
      </p:sp>
      <p:sp>
        <p:nvSpPr>
          <p:cNvPr id="6" name="Slide Number Placeholder 5"/>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20934919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K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5" name="Footer Placeholder 4"/>
          <p:cNvSpPr>
            <a:spLocks noGrp="1"/>
          </p:cNvSpPr>
          <p:nvPr>
            <p:ph type="ftr" sz="quarter" idx="11"/>
          </p:nvPr>
        </p:nvSpPr>
        <p:spPr/>
        <p:txBody>
          <a:bodyPr/>
          <a:lstStyle/>
          <a:p>
            <a:endParaRPr lang="ar-KW">
              <a:solidFill>
                <a:prstClr val="black">
                  <a:tint val="75000"/>
                </a:prstClr>
              </a:solidFill>
            </a:endParaRPr>
          </a:p>
        </p:txBody>
      </p:sp>
      <p:sp>
        <p:nvSpPr>
          <p:cNvPr id="6" name="Slide Number Placeholder 5"/>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20309706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5" name="Date Placeholder 4"/>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6" name="Footer Placeholder 5"/>
          <p:cNvSpPr>
            <a:spLocks noGrp="1"/>
          </p:cNvSpPr>
          <p:nvPr>
            <p:ph type="ftr" sz="quarter" idx="11"/>
          </p:nvPr>
        </p:nvSpPr>
        <p:spPr/>
        <p:txBody>
          <a:bodyPr/>
          <a:lstStyle/>
          <a:p>
            <a:endParaRPr lang="ar-KW">
              <a:solidFill>
                <a:prstClr val="black">
                  <a:tint val="75000"/>
                </a:prstClr>
              </a:solidFill>
            </a:endParaRPr>
          </a:p>
        </p:txBody>
      </p:sp>
      <p:sp>
        <p:nvSpPr>
          <p:cNvPr id="7" name="Slide Number Placeholder 6"/>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273747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K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7" name="Date Placeholder 6"/>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8" name="Footer Placeholder 7"/>
          <p:cNvSpPr>
            <a:spLocks noGrp="1"/>
          </p:cNvSpPr>
          <p:nvPr>
            <p:ph type="ftr" sz="quarter" idx="11"/>
          </p:nvPr>
        </p:nvSpPr>
        <p:spPr/>
        <p:txBody>
          <a:bodyPr/>
          <a:lstStyle/>
          <a:p>
            <a:endParaRPr lang="ar-KW">
              <a:solidFill>
                <a:prstClr val="black">
                  <a:tint val="75000"/>
                </a:prstClr>
              </a:solidFill>
            </a:endParaRPr>
          </a:p>
        </p:txBody>
      </p:sp>
      <p:sp>
        <p:nvSpPr>
          <p:cNvPr id="9" name="Slide Number Placeholder 8"/>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18847816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Date Placeholder 2"/>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4" name="Footer Placeholder 3"/>
          <p:cNvSpPr>
            <a:spLocks noGrp="1"/>
          </p:cNvSpPr>
          <p:nvPr>
            <p:ph type="ftr" sz="quarter" idx="11"/>
          </p:nvPr>
        </p:nvSpPr>
        <p:spPr/>
        <p:txBody>
          <a:bodyPr/>
          <a:lstStyle/>
          <a:p>
            <a:endParaRPr lang="ar-KW">
              <a:solidFill>
                <a:prstClr val="black">
                  <a:tint val="75000"/>
                </a:prstClr>
              </a:solidFill>
            </a:endParaRPr>
          </a:p>
        </p:txBody>
      </p:sp>
      <p:sp>
        <p:nvSpPr>
          <p:cNvPr id="5" name="Slide Number Placeholder 4"/>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31957663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3" name="Footer Placeholder 2"/>
          <p:cNvSpPr>
            <a:spLocks noGrp="1"/>
          </p:cNvSpPr>
          <p:nvPr>
            <p:ph type="ftr" sz="quarter" idx="11"/>
          </p:nvPr>
        </p:nvSpPr>
        <p:spPr/>
        <p:txBody>
          <a:bodyPr/>
          <a:lstStyle/>
          <a:p>
            <a:endParaRPr lang="ar-KW">
              <a:solidFill>
                <a:prstClr val="black">
                  <a:tint val="75000"/>
                </a:prstClr>
              </a:solidFill>
            </a:endParaRPr>
          </a:p>
        </p:txBody>
      </p:sp>
      <p:sp>
        <p:nvSpPr>
          <p:cNvPr id="4" name="Slide Number Placeholder 3"/>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30539182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K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6" name="Footer Placeholder 5"/>
          <p:cNvSpPr>
            <a:spLocks noGrp="1"/>
          </p:cNvSpPr>
          <p:nvPr>
            <p:ph type="ftr" sz="quarter" idx="11"/>
          </p:nvPr>
        </p:nvSpPr>
        <p:spPr/>
        <p:txBody>
          <a:bodyPr/>
          <a:lstStyle/>
          <a:p>
            <a:endParaRPr lang="ar-KW">
              <a:solidFill>
                <a:prstClr val="black">
                  <a:tint val="75000"/>
                </a:prstClr>
              </a:solidFill>
            </a:endParaRPr>
          </a:p>
        </p:txBody>
      </p:sp>
      <p:sp>
        <p:nvSpPr>
          <p:cNvPr id="7" name="Slide Number Placeholder 6"/>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3347039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10"/>
          </p:nvPr>
        </p:nvSpPr>
        <p:spPr/>
        <p:txBody>
          <a:bodyPr/>
          <a:lstStyle/>
          <a:p>
            <a:r>
              <a:rPr lang="en-GB" smtClean="0"/>
              <a:t>27/11/2014</a:t>
            </a:r>
            <a:endParaRPr lang="en-GB"/>
          </a:p>
        </p:txBody>
      </p:sp>
      <p:sp>
        <p:nvSpPr>
          <p:cNvPr id="5" name="Footer Placeholder 4"/>
          <p:cNvSpPr>
            <a:spLocks noGrp="1"/>
          </p:cNvSpPr>
          <p:nvPr>
            <p:ph type="ftr" sz="quarter" idx="11"/>
          </p:nvPr>
        </p:nvSpPr>
        <p:spPr/>
        <p:txBody>
          <a:bodyPr/>
          <a:lstStyle/>
          <a:p>
            <a:r>
              <a:rPr lang="en-GB" smtClean="0"/>
              <a:t>Version 1</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26544230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K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K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6" name="Footer Placeholder 5"/>
          <p:cNvSpPr>
            <a:spLocks noGrp="1"/>
          </p:cNvSpPr>
          <p:nvPr>
            <p:ph type="ftr" sz="quarter" idx="11"/>
          </p:nvPr>
        </p:nvSpPr>
        <p:spPr/>
        <p:txBody>
          <a:bodyPr/>
          <a:lstStyle/>
          <a:p>
            <a:endParaRPr lang="ar-KW">
              <a:solidFill>
                <a:prstClr val="black">
                  <a:tint val="75000"/>
                </a:prstClr>
              </a:solidFill>
            </a:endParaRPr>
          </a:p>
        </p:txBody>
      </p:sp>
      <p:sp>
        <p:nvSpPr>
          <p:cNvPr id="7" name="Slide Number Placeholder 6"/>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1325629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5" name="Footer Placeholder 4"/>
          <p:cNvSpPr>
            <a:spLocks noGrp="1"/>
          </p:cNvSpPr>
          <p:nvPr>
            <p:ph type="ftr" sz="quarter" idx="11"/>
          </p:nvPr>
        </p:nvSpPr>
        <p:spPr/>
        <p:txBody>
          <a:bodyPr/>
          <a:lstStyle/>
          <a:p>
            <a:endParaRPr lang="ar-KW">
              <a:solidFill>
                <a:prstClr val="black">
                  <a:tint val="75000"/>
                </a:prstClr>
              </a:solidFill>
            </a:endParaRPr>
          </a:p>
        </p:txBody>
      </p:sp>
      <p:sp>
        <p:nvSpPr>
          <p:cNvPr id="6" name="Slide Number Placeholder 5"/>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932809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K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10"/>
          </p:nvPr>
        </p:nvSpPr>
        <p:spPr/>
        <p:txBody>
          <a:bodyPr/>
          <a:lstStyle/>
          <a:p>
            <a:fld id="{0AFB3B37-D9D5-4175-8EA5-6AE66D212C28}" type="datetimeFigureOut">
              <a:rPr lang="ar-KW" smtClean="0">
                <a:solidFill>
                  <a:prstClr val="black">
                    <a:tint val="75000"/>
                  </a:prstClr>
                </a:solidFill>
              </a:rPr>
              <a:pPr/>
              <a:t>11/02/1437</a:t>
            </a:fld>
            <a:endParaRPr lang="ar-KW">
              <a:solidFill>
                <a:prstClr val="black">
                  <a:tint val="75000"/>
                </a:prstClr>
              </a:solidFill>
            </a:endParaRPr>
          </a:p>
        </p:txBody>
      </p:sp>
      <p:sp>
        <p:nvSpPr>
          <p:cNvPr id="5" name="Footer Placeholder 4"/>
          <p:cNvSpPr>
            <a:spLocks noGrp="1"/>
          </p:cNvSpPr>
          <p:nvPr>
            <p:ph type="ftr" sz="quarter" idx="11"/>
          </p:nvPr>
        </p:nvSpPr>
        <p:spPr/>
        <p:txBody>
          <a:bodyPr/>
          <a:lstStyle/>
          <a:p>
            <a:endParaRPr lang="ar-KW">
              <a:solidFill>
                <a:prstClr val="black">
                  <a:tint val="75000"/>
                </a:prstClr>
              </a:solidFill>
            </a:endParaRPr>
          </a:p>
        </p:txBody>
      </p:sp>
      <p:sp>
        <p:nvSpPr>
          <p:cNvPr id="6" name="Slide Number Placeholder 5"/>
          <p:cNvSpPr>
            <a:spLocks noGrp="1"/>
          </p:cNvSpPr>
          <p:nvPr>
            <p:ph type="sldNum" sz="quarter" idx="12"/>
          </p:nvPr>
        </p:nvSpPr>
        <p:spPr/>
        <p:txBody>
          <a:bodyPr/>
          <a:lstStyle/>
          <a:p>
            <a:fld id="{79AEBF0B-E05D-40C9-BFBD-D5317F535285}" type="slidenum">
              <a:rPr lang="ar-KW" smtClean="0">
                <a:solidFill>
                  <a:prstClr val="black">
                    <a:tint val="75000"/>
                  </a:prstClr>
                </a:solidFill>
              </a:rPr>
              <a:pPr/>
              <a:t>‹#›</a:t>
            </a:fld>
            <a:endParaRPr lang="ar-KW">
              <a:solidFill>
                <a:prstClr val="black">
                  <a:tint val="75000"/>
                </a:prstClr>
              </a:solidFill>
            </a:endParaRPr>
          </a:p>
        </p:txBody>
      </p:sp>
    </p:spTree>
    <p:extLst>
      <p:ext uri="{BB962C8B-B14F-4D97-AF65-F5344CB8AC3E}">
        <p14:creationId xmlns:p14="http://schemas.microsoft.com/office/powerpoint/2010/main" val="1911760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K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GB" smtClean="0"/>
              <a:t>27/11/2014</a:t>
            </a:r>
            <a:endParaRPr lang="en-GB"/>
          </a:p>
        </p:txBody>
      </p:sp>
      <p:sp>
        <p:nvSpPr>
          <p:cNvPr id="5" name="Footer Placeholder 4"/>
          <p:cNvSpPr>
            <a:spLocks noGrp="1"/>
          </p:cNvSpPr>
          <p:nvPr>
            <p:ph type="ftr" sz="quarter" idx="11"/>
          </p:nvPr>
        </p:nvSpPr>
        <p:spPr/>
        <p:txBody>
          <a:bodyPr/>
          <a:lstStyle/>
          <a:p>
            <a:r>
              <a:rPr lang="en-GB" smtClean="0"/>
              <a:t>Version 1</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347460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423514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K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7" name="Date Placeholder 6"/>
          <p:cNvSpPr>
            <a:spLocks noGrp="1"/>
          </p:cNvSpPr>
          <p:nvPr>
            <p:ph type="dt" sz="half" idx="10"/>
          </p:nvPr>
        </p:nvSpPr>
        <p:spPr/>
        <p:txBody>
          <a:bodyPr/>
          <a:lstStyle/>
          <a:p>
            <a:r>
              <a:rPr lang="en-GB" smtClean="0"/>
              <a:t>27/11/2014</a:t>
            </a:r>
            <a:endParaRPr lang="en-GB"/>
          </a:p>
        </p:txBody>
      </p:sp>
      <p:sp>
        <p:nvSpPr>
          <p:cNvPr id="8" name="Footer Placeholder 7"/>
          <p:cNvSpPr>
            <a:spLocks noGrp="1"/>
          </p:cNvSpPr>
          <p:nvPr>
            <p:ph type="ftr" sz="quarter" idx="11"/>
          </p:nvPr>
        </p:nvSpPr>
        <p:spPr/>
        <p:txBody>
          <a:bodyPr/>
          <a:lstStyle/>
          <a:p>
            <a:r>
              <a:rPr lang="en-GB" smtClean="0"/>
              <a:t>Version 1</a:t>
            </a:r>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847016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KW"/>
          </a:p>
        </p:txBody>
      </p:sp>
      <p:sp>
        <p:nvSpPr>
          <p:cNvPr id="3" name="Date Placeholder 2"/>
          <p:cNvSpPr>
            <a:spLocks noGrp="1"/>
          </p:cNvSpPr>
          <p:nvPr>
            <p:ph type="dt" sz="half" idx="10"/>
          </p:nvPr>
        </p:nvSpPr>
        <p:spPr/>
        <p:txBody>
          <a:bodyPr/>
          <a:lstStyle/>
          <a:p>
            <a:r>
              <a:rPr lang="en-GB" smtClean="0"/>
              <a:t>27/11/2014</a:t>
            </a:r>
            <a:endParaRPr lang="en-GB"/>
          </a:p>
        </p:txBody>
      </p:sp>
      <p:sp>
        <p:nvSpPr>
          <p:cNvPr id="4" name="Footer Placeholder 3"/>
          <p:cNvSpPr>
            <a:spLocks noGrp="1"/>
          </p:cNvSpPr>
          <p:nvPr>
            <p:ph type="ftr" sz="quarter" idx="11"/>
          </p:nvPr>
        </p:nvSpPr>
        <p:spPr/>
        <p:txBody>
          <a:bodyPr/>
          <a:lstStyle/>
          <a:p>
            <a:r>
              <a:rPr lang="en-GB" smtClean="0"/>
              <a:t>Version 1</a:t>
            </a:r>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249220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GB" smtClean="0"/>
              <a:t>27/11/2014</a:t>
            </a:r>
            <a:endParaRPr lang="en-GB"/>
          </a:p>
        </p:txBody>
      </p:sp>
      <p:sp>
        <p:nvSpPr>
          <p:cNvPr id="3" name="Footer Placeholder 2"/>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3930715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K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589888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K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K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pPr/>
              <a:t>‹#›</a:t>
            </a:fld>
            <a:endParaRPr lang="en-GB"/>
          </a:p>
        </p:txBody>
      </p:sp>
    </p:spTree>
    <p:extLst>
      <p:ext uri="{BB962C8B-B14F-4D97-AF65-F5344CB8AC3E}">
        <p14:creationId xmlns:p14="http://schemas.microsoft.com/office/powerpoint/2010/main" val="1093162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K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r>
              <a:rPr lang="en-GB" smtClean="0"/>
              <a:t>27/11/2014</a:t>
            </a:r>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en-GB" smtClean="0"/>
              <a:t>Version 1</a:t>
            </a:r>
            <a:endParaRPr lang="en-GB"/>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DDEC8EC-0F4B-4CDB-8AC0-556EC31B66C3}" type="slidenum">
              <a:rPr lang="en-GB" smtClean="0"/>
              <a:pPr/>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3812203484"/>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KW"/>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K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0AFB3B37-D9D5-4175-8EA5-6AE66D212C28}" type="datetimeFigureOut">
              <a:rPr lang="ar-KW" smtClean="0">
                <a:solidFill>
                  <a:prstClr val="black">
                    <a:tint val="75000"/>
                  </a:prstClr>
                </a:solidFill>
              </a:rPr>
              <a:pPr rtl="1"/>
              <a:t>11/02/1437</a:t>
            </a:fld>
            <a:endParaRPr lang="ar-KW">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KW">
              <a:solidFill>
                <a:prstClr val="black">
                  <a:tint val="75000"/>
                </a:prstClr>
              </a:solidFill>
            </a:endParaRP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79AEBF0B-E05D-40C9-BFBD-D5317F535285}" type="slidenum">
              <a:rPr lang="ar-KW" smtClean="0">
                <a:solidFill>
                  <a:prstClr val="black">
                    <a:tint val="75000"/>
                  </a:prstClr>
                </a:solidFill>
              </a:rPr>
              <a:pPr rtl="1"/>
              <a:t>‹#›</a:t>
            </a:fld>
            <a:endParaRPr lang="ar-KW">
              <a:solidFill>
                <a:prstClr val="black">
                  <a:tint val="75000"/>
                </a:prstClr>
              </a:solidFill>
            </a:endParaRPr>
          </a:p>
        </p:txBody>
      </p:sp>
      <p:sp>
        <p:nvSpPr>
          <p:cNvPr id="7" name="fl" descr="CMA Data Classification: Internal"/>
          <p:cNvSpPr txBox="1"/>
          <p:nvPr userDrawn="1"/>
        </p:nvSpPr>
        <p:spPr>
          <a:xfrm>
            <a:off x="0" y="6664960"/>
            <a:ext cx="9144000" cy="223138"/>
          </a:xfrm>
          <a:prstGeom prst="rect">
            <a:avLst/>
          </a:prstGeom>
          <a:noFill/>
        </p:spPr>
        <p:txBody>
          <a:bodyPr vert="horz" rtlCol="1">
            <a:spAutoFit/>
          </a:bodyPr>
          <a:lstStyle/>
          <a:p>
            <a:pPr algn="l" rtl="1"/>
            <a:r>
              <a:rPr lang="en-US" sz="850" b="0" i="0" u="none" baseline="0" smtClean="0">
                <a:solidFill>
                  <a:srgbClr val="000000"/>
                </a:solidFill>
                <a:latin typeface="microsoft sans serif"/>
              </a:rPr>
              <a:t>CMA Data Classification: Internal</a:t>
            </a:r>
            <a:endParaRPr lang="ar-KW" sz="850" b="0" i="0" u="none" baseline="0">
              <a:solidFill>
                <a:srgbClr val="000000"/>
              </a:solidFill>
              <a:latin typeface="microsoft sans serif"/>
            </a:endParaRPr>
          </a:p>
        </p:txBody>
      </p:sp>
    </p:spTree>
    <p:extLst>
      <p:ext uri="{BB962C8B-B14F-4D97-AF65-F5344CB8AC3E}">
        <p14:creationId xmlns:p14="http://schemas.microsoft.com/office/powerpoint/2010/main" val="4040507613"/>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KW"/>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2557" y="1052736"/>
            <a:ext cx="6912768" cy="4752528"/>
          </a:xfrm>
        </p:spPr>
        <p:txBody>
          <a:bodyPr>
            <a:noAutofit/>
          </a:bodyPr>
          <a:lstStyle/>
          <a:p>
            <a:pPr rtl="1" fontAlgn="base">
              <a:spcAft>
                <a:spcPct val="0"/>
              </a:spcAft>
            </a:pPr>
            <a:r>
              <a:rPr lang="ar-KW" sz="3600" b="1" dirty="0">
                <a:solidFill>
                  <a:schemeClr val="bg2">
                    <a:lumMod val="50000"/>
                  </a:schemeClr>
                </a:solidFill>
                <a:cs typeface="+mn-cs"/>
              </a:rPr>
              <a:t>ورشة عمل</a:t>
            </a:r>
            <a:r>
              <a:rPr lang="ar-KW" sz="7200" b="1" dirty="0" smtClean="0">
                <a:solidFill>
                  <a:schemeClr val="accent1">
                    <a:lumMod val="50000"/>
                  </a:schemeClr>
                </a:solidFill>
                <a:latin typeface="Sakkal Majalla" pitchFamily="2" charset="-78"/>
                <a:cs typeface="mohammad bold art 1" pitchFamily="2" charset="-78"/>
              </a:rPr>
              <a:t/>
            </a:r>
            <a:br>
              <a:rPr lang="ar-KW" sz="7200" b="1" dirty="0" smtClean="0">
                <a:solidFill>
                  <a:schemeClr val="accent1">
                    <a:lumMod val="50000"/>
                  </a:schemeClr>
                </a:solidFill>
                <a:latin typeface="Sakkal Majalla" pitchFamily="2" charset="-78"/>
                <a:cs typeface="mohammad bold art 1" pitchFamily="2" charset="-78"/>
              </a:rPr>
            </a:br>
            <a:r>
              <a:rPr lang="ar-KW" sz="4800" b="1" dirty="0">
                <a:solidFill>
                  <a:srgbClr val="1F497D"/>
                </a:solidFill>
                <a:latin typeface="+mn-lt"/>
                <a:ea typeface="+mn-ea"/>
                <a:cs typeface="Times New Roman"/>
              </a:rPr>
              <a:t>الإطار التنظيمي</a:t>
            </a:r>
            <a:br>
              <a:rPr lang="ar-KW" sz="4800" b="1" dirty="0">
                <a:solidFill>
                  <a:srgbClr val="1F497D"/>
                </a:solidFill>
                <a:latin typeface="+mn-lt"/>
                <a:ea typeface="+mn-ea"/>
                <a:cs typeface="Times New Roman"/>
              </a:rPr>
            </a:br>
            <a:r>
              <a:rPr lang="ar-KW" sz="4800" b="1" dirty="0">
                <a:solidFill>
                  <a:srgbClr val="1F497D"/>
                </a:solidFill>
                <a:latin typeface="+mn-lt"/>
                <a:ea typeface="+mn-ea"/>
                <a:cs typeface="Times New Roman"/>
              </a:rPr>
              <a:t>(للشكاوى والتظلمات)</a:t>
            </a:r>
            <a:br>
              <a:rPr lang="ar-KW" sz="4800" b="1" dirty="0">
                <a:solidFill>
                  <a:srgbClr val="1F497D"/>
                </a:solidFill>
                <a:latin typeface="+mn-lt"/>
                <a:ea typeface="+mn-ea"/>
                <a:cs typeface="Times New Roman"/>
              </a:rPr>
            </a:br>
            <a:r>
              <a:rPr lang="ar-KW" sz="4800" b="1" dirty="0">
                <a:solidFill>
                  <a:srgbClr val="1F497D"/>
                </a:solidFill>
                <a:latin typeface="+mn-lt"/>
                <a:ea typeface="+mn-ea"/>
                <a:cs typeface="Times New Roman"/>
              </a:rPr>
              <a:t>في ضوء القانون ولائحته التنفيذية وتعديلاتهما</a:t>
            </a:r>
            <a:r>
              <a:rPr lang="en-US" b="1" dirty="0" smtClean="0">
                <a:solidFill>
                  <a:schemeClr val="accent1">
                    <a:lumMod val="50000"/>
                  </a:schemeClr>
                </a:solidFill>
                <a:latin typeface="Sakkal Majalla" pitchFamily="2" charset="-78"/>
                <a:cs typeface="mohammad bold art 1" pitchFamily="2" charset="-78"/>
              </a:rPr>
              <a:t/>
            </a:r>
            <a:br>
              <a:rPr lang="en-US" b="1" dirty="0" smtClean="0">
                <a:solidFill>
                  <a:schemeClr val="accent1">
                    <a:lumMod val="50000"/>
                  </a:schemeClr>
                </a:solidFill>
                <a:latin typeface="Sakkal Majalla" pitchFamily="2" charset="-78"/>
                <a:cs typeface="mohammad bold art 1" pitchFamily="2" charset="-78"/>
              </a:rPr>
            </a:br>
            <a:r>
              <a:rPr lang="ar-KW" sz="2800" b="1" dirty="0">
                <a:solidFill>
                  <a:srgbClr val="1F497D"/>
                </a:solidFill>
                <a:latin typeface="+mn-lt"/>
                <a:ea typeface="+mn-ea"/>
                <a:cs typeface="Times New Roman"/>
              </a:rPr>
              <a:t>23/11/2015</a:t>
            </a:r>
            <a:endParaRPr lang="en-GB" sz="2800" b="1" dirty="0">
              <a:solidFill>
                <a:srgbClr val="1F497D"/>
              </a:solidFill>
              <a:latin typeface="+mn-lt"/>
              <a:ea typeface="+mn-ea"/>
              <a:cs typeface="Times New Roman"/>
            </a:endParaRPr>
          </a:p>
        </p:txBody>
      </p:sp>
      <p:sp>
        <p:nvSpPr>
          <p:cNvPr id="8" name="Date Placeholder 7"/>
          <p:cNvSpPr>
            <a:spLocks noGrp="1"/>
          </p:cNvSpPr>
          <p:nvPr>
            <p:ph type="dt" sz="half" idx="10"/>
          </p:nvPr>
        </p:nvSpPr>
        <p:spPr>
          <a:xfrm>
            <a:off x="5868144" y="6403492"/>
            <a:ext cx="2133600" cy="365125"/>
          </a:xfrm>
        </p:spPr>
        <p:txBody>
          <a:bodyPr/>
          <a:lstStyle/>
          <a:p>
            <a:r>
              <a:rPr lang="en-GB" dirty="0" smtClean="0"/>
              <a:t>27/11/2014</a:t>
            </a:r>
            <a:endParaRPr lang="en-GB" dirty="0"/>
          </a:p>
        </p:txBody>
      </p:sp>
      <p:sp>
        <p:nvSpPr>
          <p:cNvPr id="9" name="Footer Placeholder 8"/>
          <p:cNvSpPr>
            <a:spLocks noGrp="1"/>
          </p:cNvSpPr>
          <p:nvPr>
            <p:ph type="ftr" sz="quarter" idx="11"/>
          </p:nvPr>
        </p:nvSpPr>
        <p:spPr/>
        <p:txBody>
          <a:bodyPr/>
          <a:lstStyle/>
          <a:p>
            <a:r>
              <a:rPr lang="en-GB" dirty="0" smtClean="0"/>
              <a:t>Version 1</a:t>
            </a:r>
            <a:endParaRPr lang="en-GB" dirty="0"/>
          </a:p>
        </p:txBody>
      </p:sp>
      <p:sp>
        <p:nvSpPr>
          <p:cNvPr id="10" name="Slide Number Placeholder 9"/>
          <p:cNvSpPr>
            <a:spLocks noGrp="1"/>
          </p:cNvSpPr>
          <p:nvPr>
            <p:ph type="sldNum" sz="quarter" idx="12"/>
          </p:nvPr>
        </p:nvSpPr>
        <p:spPr/>
        <p:txBody>
          <a:bodyPr/>
          <a:lstStyle/>
          <a:p>
            <a:fld id="{8DDEC8EC-0F4B-4CDB-8AC0-556EC31B66C3}" type="slidenum">
              <a:rPr lang="en-GB" smtClean="0"/>
              <a:pPr/>
              <a:t>1</a:t>
            </a:fld>
            <a:endParaRPr lang="en-GB" dirty="0"/>
          </a:p>
        </p:txBody>
      </p:sp>
      <p:pic>
        <p:nvPicPr>
          <p:cNvPr id="6" name="Picture 5" descr="Picture 3.png"/>
          <p:cNvPicPr>
            <a:picLocks noChangeAspect="1"/>
          </p:cNvPicPr>
          <p:nvPr/>
        </p:nvPicPr>
        <p:blipFill rotWithShape="1">
          <a:blip r:embed="rId3" cstate="print"/>
          <a:srcRect r="75690"/>
          <a:stretch/>
        </p:blipFill>
        <p:spPr>
          <a:xfrm>
            <a:off x="0" y="0"/>
            <a:ext cx="2051720"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116632"/>
            <a:ext cx="5876925" cy="1143000"/>
          </a:xfrm>
        </p:spPr>
        <p:txBody>
          <a:bodyPr>
            <a:noAutofit/>
          </a:bodyPr>
          <a:lstStyle/>
          <a:p>
            <a:pPr algn="r" rtl="1"/>
            <a:r>
              <a:rPr lang="ar-KW" sz="6000" b="1" dirty="0" smtClean="0"/>
              <a:t/>
            </a:r>
            <a:br>
              <a:rPr lang="ar-KW" sz="6000" b="1" dirty="0" smtClean="0"/>
            </a:br>
            <a:r>
              <a:rPr lang="ar-KW" b="1" dirty="0" smtClean="0">
                <a:solidFill>
                  <a:schemeClr val="tx2"/>
                </a:solidFill>
                <a:latin typeface="Sakkal Majalla" pitchFamily="2" charset="-78"/>
                <a:cs typeface="Arial"/>
              </a:rPr>
              <a:t> </a:t>
            </a:r>
            <a:r>
              <a:rPr lang="ar-KW" sz="2800" b="1" dirty="0">
                <a:solidFill>
                  <a:schemeClr val="tx2"/>
                </a:solidFill>
                <a:latin typeface="Andalus" pitchFamily="18" charset="-78"/>
                <a:cs typeface="Andalus" pitchFamily="18" charset="-78"/>
              </a:rPr>
              <a:t>سادساً: أثر التظلم:-</a:t>
            </a:r>
            <a:r>
              <a:rPr lang="en-US" sz="4000" b="1" dirty="0">
                <a:solidFill>
                  <a:schemeClr val="tx2"/>
                </a:solidFill>
                <a:latin typeface="Calibri" pitchFamily="34" charset="0"/>
                <a:ea typeface="+mn-ea"/>
                <a:cs typeface="+mn-cs"/>
              </a:rPr>
              <a:t/>
            </a:r>
            <a:br>
              <a:rPr lang="en-US" sz="4000" b="1" dirty="0">
                <a:solidFill>
                  <a:schemeClr val="tx2"/>
                </a:solidFill>
                <a:latin typeface="Calibri" pitchFamily="34" charset="0"/>
                <a:ea typeface="+mn-ea"/>
                <a:cs typeface="+mn-cs"/>
              </a:rPr>
            </a:br>
            <a:endParaRPr lang="en-US" sz="4000" b="1" dirty="0">
              <a:solidFill>
                <a:schemeClr val="tx2"/>
              </a:solidFill>
              <a:latin typeface="Calibri" pitchFamily="34" charset="0"/>
              <a:ea typeface="+mn-ea"/>
              <a:cs typeface="+mn-cs"/>
            </a:endParaRPr>
          </a:p>
        </p:txBody>
      </p:sp>
      <p:sp>
        <p:nvSpPr>
          <p:cNvPr id="3" name="Content Placeholder 2"/>
          <p:cNvSpPr>
            <a:spLocks noGrp="1"/>
          </p:cNvSpPr>
          <p:nvPr>
            <p:ph idx="1"/>
          </p:nvPr>
        </p:nvSpPr>
        <p:spPr/>
        <p:txBody>
          <a:bodyPr>
            <a:normAutofit/>
          </a:bodyPr>
          <a:lstStyle/>
          <a:p>
            <a:pPr algn="justLow" fontAlgn="base">
              <a:lnSpc>
                <a:spcPct val="200000"/>
              </a:lnSpc>
              <a:spcBef>
                <a:spcPct val="0"/>
              </a:spcBef>
              <a:spcAft>
                <a:spcPts val="600"/>
              </a:spcAft>
            </a:pPr>
            <a:r>
              <a:rPr lang="ar-KW" sz="2000" dirty="0" smtClean="0">
                <a:solidFill>
                  <a:schemeClr val="tx2"/>
                </a:solidFill>
                <a:latin typeface="Calibri" pitchFamily="34" charset="0"/>
                <a:cs typeface="mohammad bold art 1" pitchFamily="2" charset="-78"/>
              </a:rPr>
              <a:t>يترتب على تقديم التظلم  بالشكل الذي رسمه القانون</a:t>
            </a:r>
          </a:p>
          <a:p>
            <a:pPr algn="justLow" fontAlgn="base">
              <a:lnSpc>
                <a:spcPct val="20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 انقطاع ميعاد رفع دعوى الإلغاء.</a:t>
            </a:r>
          </a:p>
          <a:p>
            <a:pPr algn="justLow" fontAlgn="base">
              <a:lnSpc>
                <a:spcPct val="20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مع مراعاة أن  هذا الأثر  يرتبه التظلم الأول فقط.</a:t>
            </a:r>
            <a:endParaRPr lang="ar-KW" sz="2000" dirty="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62983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سابعاً: بحث التظلم :-</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a:xfrm>
            <a:off x="457200" y="1412776"/>
            <a:ext cx="8229600" cy="4713387"/>
          </a:xfrm>
        </p:spPr>
        <p:txBody>
          <a:bodyPr>
            <a:noAutofit/>
          </a:bodyPr>
          <a:lstStyle/>
          <a:p>
            <a:pPr algn="justLow" fontAlgn="base">
              <a:lnSpc>
                <a:spcPct val="110000"/>
              </a:lnSpc>
              <a:spcBef>
                <a:spcPct val="0"/>
              </a:spcBef>
              <a:spcAft>
                <a:spcPts val="600"/>
              </a:spcAft>
            </a:pPr>
            <a:r>
              <a:rPr lang="ar-KW" sz="2000" dirty="0">
                <a:solidFill>
                  <a:schemeClr val="tx2"/>
                </a:solidFill>
                <a:latin typeface="Calibri" pitchFamily="34" charset="0"/>
                <a:cs typeface="mohammad bold art 1" pitchFamily="2" charset="-78"/>
              </a:rPr>
              <a:t>نظمت اللائحة التنفيذية للقانون رقم 7 لسنة 2010آلية بحث التظلم وذلك على النحو التالي</a:t>
            </a:r>
            <a:r>
              <a:rPr lang="ar-KW" sz="2000" dirty="0" smtClean="0">
                <a:solidFill>
                  <a:schemeClr val="tx2"/>
                </a:solidFill>
                <a:latin typeface="Calibri" pitchFamily="34" charset="0"/>
                <a:cs typeface="mohammad bold art 1" pitchFamily="2" charset="-78"/>
              </a:rPr>
              <a:t>:-</a:t>
            </a:r>
          </a:p>
          <a:p>
            <a:pPr algn="justLow" fontAlgn="base">
              <a:lnSpc>
                <a:spcPct val="11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التظلم من قرارات الهيئة:-</a:t>
            </a:r>
            <a:endParaRPr lang="ar-KW" sz="2000" dirty="0">
              <a:solidFill>
                <a:schemeClr val="tx2"/>
              </a:solidFill>
              <a:latin typeface="Calibri" pitchFamily="34" charset="0"/>
              <a:cs typeface="mohammad bold art 1" pitchFamily="2" charset="-78"/>
            </a:endParaRPr>
          </a:p>
          <a:p>
            <a:pPr algn="justLow" fontAlgn="base">
              <a:lnSpc>
                <a:spcPct val="11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يتم </a:t>
            </a:r>
            <a:r>
              <a:rPr lang="ar-KW" sz="2000" dirty="0">
                <a:solidFill>
                  <a:schemeClr val="tx2"/>
                </a:solidFill>
                <a:latin typeface="Calibri" pitchFamily="34" charset="0"/>
                <a:cs typeface="mohammad bold art 1" pitchFamily="2" charset="-78"/>
              </a:rPr>
              <a:t>عرض التظلم فور وروده على رئيس لجنة الشكاوى والتظلمات الذي يحدد تاريخاً </a:t>
            </a:r>
            <a:r>
              <a:rPr lang="ar-KW" sz="2000" dirty="0" smtClean="0">
                <a:solidFill>
                  <a:schemeClr val="tx2"/>
                </a:solidFill>
                <a:latin typeface="Calibri" pitchFamily="34" charset="0"/>
                <a:cs typeface="mohammad bold art 1" pitchFamily="2" charset="-78"/>
              </a:rPr>
              <a:t>لنظره.</a:t>
            </a:r>
          </a:p>
          <a:p>
            <a:pPr lvl="0" algn="justLow" fontAlgn="base">
              <a:lnSpc>
                <a:spcPct val="110000"/>
              </a:lnSpc>
              <a:spcBef>
                <a:spcPct val="0"/>
              </a:spcBef>
              <a:spcAft>
                <a:spcPts val="600"/>
              </a:spcAft>
              <a:buFont typeface="Wingdings" panose="05000000000000000000" pitchFamily="2" charset="2"/>
              <a:buChar char="Ø"/>
            </a:pPr>
            <a:r>
              <a:rPr lang="ar-KW" sz="2000" dirty="0">
                <a:solidFill>
                  <a:srgbClr val="1F497D"/>
                </a:solidFill>
                <a:latin typeface="Calibri" pitchFamily="34" charset="0"/>
                <a:cs typeface="mohammad bold art 1" pitchFamily="2" charset="-78"/>
              </a:rPr>
              <a:t>ويخطر أمين سر اللجنة المدير التنفيذي للهيئة بالتظلم عند وروده</a:t>
            </a:r>
            <a:r>
              <a:rPr lang="ar-KW" sz="2000" dirty="0" smtClean="0">
                <a:solidFill>
                  <a:srgbClr val="1F497D"/>
                </a:solidFill>
                <a:latin typeface="Calibri" pitchFamily="34" charset="0"/>
                <a:cs typeface="mohammad bold art 1" pitchFamily="2" charset="-78"/>
              </a:rPr>
              <a:t>.</a:t>
            </a:r>
            <a:endParaRPr lang="ar-KW" sz="2000" dirty="0" smtClean="0">
              <a:solidFill>
                <a:schemeClr val="tx2"/>
              </a:solidFill>
              <a:latin typeface="Calibri" pitchFamily="34" charset="0"/>
              <a:cs typeface="mohammad bold art 1" pitchFamily="2" charset="-78"/>
            </a:endParaRPr>
          </a:p>
          <a:p>
            <a:pPr algn="justLow" fontAlgn="base">
              <a:lnSpc>
                <a:spcPct val="11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 كما يخطر </a:t>
            </a:r>
            <a:r>
              <a:rPr lang="ar-KW" sz="2000" dirty="0">
                <a:solidFill>
                  <a:schemeClr val="tx2"/>
                </a:solidFill>
                <a:latin typeface="Calibri" pitchFamily="34" charset="0"/>
                <a:cs typeface="mohammad bold art 1" pitchFamily="2" charset="-78"/>
              </a:rPr>
              <a:t>المتظلم </a:t>
            </a:r>
            <a:r>
              <a:rPr lang="ar-KW" sz="2000" dirty="0" smtClean="0">
                <a:solidFill>
                  <a:schemeClr val="tx2"/>
                </a:solidFill>
                <a:latin typeface="Calibri" pitchFamily="34" charset="0"/>
                <a:cs typeface="mohammad bold art 1" pitchFamily="2" charset="-78"/>
              </a:rPr>
              <a:t>بالتاريخ المحدد لنظر التظلم للحضور </a:t>
            </a:r>
            <a:r>
              <a:rPr lang="ar-KW" sz="2000" dirty="0">
                <a:solidFill>
                  <a:schemeClr val="tx2"/>
                </a:solidFill>
                <a:latin typeface="Calibri" pitchFamily="34" charset="0"/>
                <a:cs typeface="mohammad bold art 1" pitchFamily="2" charset="-78"/>
              </a:rPr>
              <a:t>أمام اللجنة بنفسه أو بوكيل عنه أو بمن </a:t>
            </a:r>
            <a:r>
              <a:rPr lang="ar-KW" sz="2000" dirty="0" smtClean="0">
                <a:solidFill>
                  <a:schemeClr val="tx2"/>
                </a:solidFill>
                <a:latin typeface="Calibri" pitchFamily="34" charset="0"/>
                <a:cs typeface="mohammad bold art 1" pitchFamily="2" charset="-78"/>
              </a:rPr>
              <a:t>يمثله.</a:t>
            </a:r>
          </a:p>
          <a:p>
            <a:pPr algn="justLow" fontAlgn="base">
              <a:lnSpc>
                <a:spcPct val="11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وللجنة </a:t>
            </a:r>
            <a:r>
              <a:rPr lang="ar-KW" sz="2000" dirty="0">
                <a:solidFill>
                  <a:schemeClr val="tx2"/>
                </a:solidFill>
                <a:latin typeface="Calibri" pitchFamily="34" charset="0"/>
                <a:cs typeface="mohammad bold art 1" pitchFamily="2" charset="-78"/>
              </a:rPr>
              <a:t>أن تطلب من ذوي الشأن ما تراه من إيضاحات </a:t>
            </a:r>
            <a:r>
              <a:rPr lang="ar-KW" sz="2000" dirty="0" smtClean="0">
                <a:solidFill>
                  <a:schemeClr val="tx2"/>
                </a:solidFill>
                <a:latin typeface="Calibri" pitchFamily="34" charset="0"/>
                <a:cs typeface="mohammad bold art 1" pitchFamily="2" charset="-78"/>
              </a:rPr>
              <a:t>ومستندات.</a:t>
            </a:r>
          </a:p>
          <a:p>
            <a:pPr algn="justLow" fontAlgn="base">
              <a:lnSpc>
                <a:spcPct val="11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كما يجوز </a:t>
            </a:r>
            <a:r>
              <a:rPr lang="ar-KW" sz="2000" dirty="0">
                <a:solidFill>
                  <a:schemeClr val="tx2"/>
                </a:solidFill>
                <a:latin typeface="Calibri" pitchFamily="34" charset="0"/>
                <a:cs typeface="mohammad bold art 1" pitchFamily="2" charset="-78"/>
              </a:rPr>
              <a:t>للجنة أن تطلب من إحدى إدارات الهيئة أن تحرر مذكرة بوجهة نظرها في التظلم</a:t>
            </a:r>
            <a:r>
              <a:rPr lang="ar-KW" sz="2000" dirty="0" smtClean="0">
                <a:solidFill>
                  <a:schemeClr val="tx2"/>
                </a:solidFill>
                <a:latin typeface="Calibri" pitchFamily="34" charset="0"/>
                <a:cs typeface="mohammad bold art 1" pitchFamily="2" charset="-78"/>
              </a:rPr>
              <a:t>.</a:t>
            </a:r>
            <a:endParaRPr lang="ar-KW" sz="2000" dirty="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25330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يتبع: بحث التظلم :-</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rmAutofit/>
          </a:bodyPr>
          <a:lstStyle/>
          <a:p>
            <a:pPr algn="justLow"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التظلم من قرارات مجلس التأديب:-</a:t>
            </a:r>
            <a:endParaRPr lang="ar-KW" sz="2000" dirty="0">
              <a:solidFill>
                <a:schemeClr val="tx2"/>
              </a:solidFill>
              <a:latin typeface="Calibri" pitchFamily="34" charset="0"/>
              <a:cs typeface="mohammad bold art 1" pitchFamily="2" charset="-78"/>
            </a:endParaRP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يتم </a:t>
            </a:r>
            <a:r>
              <a:rPr lang="ar-KW" sz="2000" dirty="0">
                <a:solidFill>
                  <a:schemeClr val="tx2"/>
                </a:solidFill>
                <a:latin typeface="Calibri" pitchFamily="34" charset="0"/>
                <a:cs typeface="mohammad bold art 1" pitchFamily="2" charset="-78"/>
              </a:rPr>
              <a:t>عرض التظلم فور وروده على المدير التنفيذي للهيئة </a:t>
            </a:r>
            <a:r>
              <a:rPr lang="ar-KW" sz="2000" dirty="0" smtClean="0">
                <a:solidFill>
                  <a:schemeClr val="tx2"/>
                </a:solidFill>
                <a:latin typeface="Calibri" pitchFamily="34" charset="0"/>
                <a:cs typeface="mohammad bold art 1" pitchFamily="2" charset="-78"/>
              </a:rPr>
              <a:t>.</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يحيل المدير التنفيذي التظلم إلى الإدارة القانونية المختصة.</a:t>
            </a:r>
            <a:endParaRPr lang="ar-KW" sz="2000" dirty="0">
              <a:solidFill>
                <a:schemeClr val="tx2"/>
              </a:solidFill>
              <a:latin typeface="Calibri" pitchFamily="34" charset="0"/>
              <a:cs typeface="mohammad bold art 1" pitchFamily="2" charset="-78"/>
            </a:endParaRP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تقوم الإدارة القانونية ببحث التظلم من حيث الشكل والموضوع.</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ترفع الإدارة القانونية توصيتها بمذكرة إلى المدير التنفيذي بشأن التظلم.</a:t>
            </a:r>
          </a:p>
          <a:p>
            <a:pPr marL="0" indent="0" algn="justLow" fontAlgn="base">
              <a:lnSpc>
                <a:spcPct val="150000"/>
              </a:lnSpc>
              <a:spcBef>
                <a:spcPct val="0"/>
              </a:spcBef>
              <a:spcAft>
                <a:spcPts val="600"/>
              </a:spcAft>
              <a:buNone/>
            </a:pPr>
            <a:endParaRPr lang="ar-KW" sz="2200" dirty="0" smtClean="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25884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يتبع: بحث التظلم :-</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rmAutofit/>
          </a:bodyPr>
          <a:lstStyle/>
          <a:p>
            <a:pPr algn="justLow" fontAlgn="base">
              <a:lnSpc>
                <a:spcPct val="150000"/>
              </a:lnSpc>
              <a:spcBef>
                <a:spcPct val="0"/>
              </a:spcBef>
              <a:spcAft>
                <a:spcPts val="600"/>
              </a:spcAft>
              <a:buFont typeface="Wingdings" panose="05000000000000000000" pitchFamily="2" charset="2"/>
              <a:buChar char="ü"/>
            </a:pPr>
            <a:r>
              <a:rPr lang="ar-KW" sz="2000" dirty="0">
                <a:solidFill>
                  <a:schemeClr val="tx2"/>
                </a:solidFill>
                <a:latin typeface="Calibri" pitchFamily="34" charset="0"/>
                <a:cs typeface="mohammad bold art 1" pitchFamily="2" charset="-78"/>
              </a:rPr>
              <a:t>التظلم من قرارات البورصة ولجنة النظر في المخالفات فيها.</a:t>
            </a:r>
          </a:p>
          <a:p>
            <a:pPr algn="justLow" fontAlgn="base">
              <a:lnSpc>
                <a:spcPct val="150000"/>
              </a:lnSpc>
              <a:spcBef>
                <a:spcPct val="0"/>
              </a:spcBef>
              <a:spcAft>
                <a:spcPts val="600"/>
              </a:spcAft>
              <a:buFont typeface="Wingdings" panose="05000000000000000000" pitchFamily="2" charset="2"/>
              <a:buChar char="Ø"/>
            </a:pPr>
            <a:r>
              <a:rPr lang="ar-KW" sz="2000" dirty="0">
                <a:solidFill>
                  <a:schemeClr val="tx2"/>
                </a:solidFill>
                <a:latin typeface="Calibri" pitchFamily="34" charset="0"/>
                <a:cs typeface="mohammad bold art 1" pitchFamily="2" charset="-78"/>
              </a:rPr>
              <a:t>يتولى أمين </a:t>
            </a:r>
            <a:r>
              <a:rPr lang="ar-KW" sz="2000" dirty="0" smtClean="0">
                <a:solidFill>
                  <a:schemeClr val="tx2"/>
                </a:solidFill>
                <a:latin typeface="Calibri" pitchFamily="34" charset="0"/>
                <a:cs typeface="mohammad bold art 1" pitchFamily="2" charset="-78"/>
              </a:rPr>
              <a:t>سر مجلس التأديب تلقي التظلمات </a:t>
            </a:r>
            <a:r>
              <a:rPr lang="ar-KW" sz="2000" dirty="0">
                <a:solidFill>
                  <a:schemeClr val="tx2"/>
                </a:solidFill>
                <a:latin typeface="Calibri" pitchFamily="34" charset="0"/>
                <a:cs typeface="mohammad bold art 1" pitchFamily="2" charset="-78"/>
              </a:rPr>
              <a:t>من قرارات البورصة ولجنة النظر في المخالفات فيها من ذوي الشأن وعرضها على رئيس </a:t>
            </a:r>
            <a:r>
              <a:rPr lang="ar-KW" sz="2000" dirty="0" smtClean="0">
                <a:solidFill>
                  <a:schemeClr val="tx2"/>
                </a:solidFill>
                <a:latin typeface="Calibri" pitchFamily="34" charset="0"/>
                <a:cs typeface="mohammad bold art 1" pitchFamily="2" charset="-78"/>
              </a:rPr>
              <a:t>المجلس</a:t>
            </a:r>
            <a:r>
              <a:rPr lang="ar-KW" sz="2000" dirty="0">
                <a:solidFill>
                  <a:schemeClr val="tx2"/>
                </a:solidFill>
                <a:latin typeface="Calibri" pitchFamily="34" charset="0"/>
                <a:cs typeface="mohammad bold art 1" pitchFamily="2" charset="-78"/>
              </a:rPr>
              <a:t>، </a:t>
            </a:r>
            <a:endParaRPr lang="ar-KW" sz="2000" dirty="0" smtClean="0">
              <a:solidFill>
                <a:schemeClr val="tx2"/>
              </a:solidFill>
              <a:latin typeface="Calibri" pitchFamily="34" charset="0"/>
              <a:cs typeface="mohammad bold art 1" pitchFamily="2" charset="-78"/>
            </a:endParaRP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وإخطار </a:t>
            </a:r>
            <a:r>
              <a:rPr lang="ar-KW" sz="2000" dirty="0">
                <a:solidFill>
                  <a:schemeClr val="tx2"/>
                </a:solidFill>
                <a:latin typeface="Calibri" pitchFamily="34" charset="0"/>
                <a:cs typeface="mohammad bold art 1" pitchFamily="2" charset="-78"/>
              </a:rPr>
              <a:t>ذوي الشأن بمواعيد انعقاد </a:t>
            </a:r>
            <a:r>
              <a:rPr lang="ar-KW" sz="2000" dirty="0" smtClean="0">
                <a:solidFill>
                  <a:schemeClr val="tx2"/>
                </a:solidFill>
                <a:latin typeface="Calibri" pitchFamily="34" charset="0"/>
                <a:cs typeface="mohammad bold art 1" pitchFamily="2" charset="-78"/>
              </a:rPr>
              <a:t>الجلسات</a:t>
            </a:r>
          </a:p>
          <a:p>
            <a:pPr algn="justLow" fontAlgn="base">
              <a:lnSpc>
                <a:spcPct val="150000"/>
              </a:lnSpc>
              <a:spcBef>
                <a:spcPct val="0"/>
              </a:spcBef>
              <a:spcAft>
                <a:spcPts val="600"/>
              </a:spcAft>
              <a:buFont typeface="Wingdings" panose="05000000000000000000" pitchFamily="2" charset="2"/>
              <a:buChar char="Ø"/>
            </a:pPr>
            <a:r>
              <a:rPr lang="ar-KW" sz="2000" dirty="0">
                <a:solidFill>
                  <a:schemeClr val="tx2"/>
                </a:solidFill>
                <a:latin typeface="Calibri" pitchFamily="34" charset="0"/>
                <a:cs typeface="mohammad bold art 1" pitchFamily="2" charset="-78"/>
              </a:rPr>
              <a:t>ويكون الإخطار قبل الموعد المحدد بثلاثة أيام عمل على </a:t>
            </a:r>
            <a:r>
              <a:rPr lang="ar-KW" sz="2000" dirty="0" smtClean="0">
                <a:solidFill>
                  <a:schemeClr val="tx2"/>
                </a:solidFill>
                <a:latin typeface="Calibri" pitchFamily="34" charset="0"/>
                <a:cs typeface="mohammad bold art 1" pitchFamily="2" charset="-78"/>
              </a:rPr>
              <a:t>الأقل.</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وذلك وفق آلية الإعلان المنصوص عليها في </a:t>
            </a:r>
            <a:r>
              <a:rPr lang="ar-KW" sz="2000" dirty="0" smtClean="0">
                <a:solidFill>
                  <a:schemeClr val="tx2"/>
                </a:solidFill>
                <a:latin typeface="Calibri" pitchFamily="34" charset="0"/>
                <a:cs typeface="mohammad bold art 1" pitchFamily="2" charset="-78"/>
              </a:rPr>
              <a:t>اللائحة التنفيذية.</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13628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
            </a:r>
            <a:br>
              <a:rPr lang="ar-KW" sz="2800" b="1" dirty="0">
                <a:solidFill>
                  <a:schemeClr val="tx2"/>
                </a:solidFill>
                <a:latin typeface="Andalus" pitchFamily="18" charset="-78"/>
                <a:cs typeface="Andalus" pitchFamily="18" charset="-78"/>
              </a:rPr>
            </a:br>
            <a:r>
              <a:rPr lang="ar-KW" sz="2800" b="1" dirty="0">
                <a:solidFill>
                  <a:schemeClr val="tx2"/>
                </a:solidFill>
                <a:latin typeface="Andalus" pitchFamily="18" charset="-78"/>
                <a:cs typeface="Andalus" pitchFamily="18" charset="-78"/>
              </a:rPr>
              <a:t> ثامناً: البت في التظلم :-</a:t>
            </a:r>
            <a:r>
              <a:rPr lang="en-US" sz="2800" b="1" dirty="0">
                <a:solidFill>
                  <a:schemeClr val="tx2"/>
                </a:solidFill>
                <a:latin typeface="Andalus" pitchFamily="18" charset="-78"/>
                <a:cs typeface="Andalus" pitchFamily="18" charset="-78"/>
              </a:rPr>
              <a:t/>
            </a:r>
            <a:br>
              <a:rPr lang="en-US" sz="2800" b="1" dirty="0">
                <a:solidFill>
                  <a:schemeClr val="tx2"/>
                </a:solidFill>
                <a:latin typeface="Andalus" pitchFamily="18" charset="-78"/>
                <a:cs typeface="Andalus" pitchFamily="18" charset="-78"/>
              </a:rPr>
            </a:b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rmAutofit/>
          </a:bodyPr>
          <a:lstStyle/>
          <a:p>
            <a:pPr algn="justLow" fontAlgn="base">
              <a:lnSpc>
                <a:spcPct val="150000"/>
              </a:lnSpc>
              <a:spcBef>
                <a:spcPct val="0"/>
              </a:spcBef>
              <a:spcAft>
                <a:spcPts val="600"/>
              </a:spcAft>
            </a:pPr>
            <a:r>
              <a:rPr lang="ar-KW" sz="2000" dirty="0">
                <a:solidFill>
                  <a:schemeClr val="tx2"/>
                </a:solidFill>
                <a:latin typeface="Calibri" pitchFamily="34" charset="0"/>
                <a:cs typeface="mohammad bold art 1" pitchFamily="2" charset="-78"/>
              </a:rPr>
              <a:t>نظمت اللائحة التنفيذية للقانون رقم 7 لسنة 2010 آلية البت في التظلم، وذلك على النحو التالي</a:t>
            </a:r>
            <a:r>
              <a:rPr lang="ar-KW" sz="2000" dirty="0" smtClean="0">
                <a:solidFill>
                  <a:schemeClr val="tx2"/>
                </a:solidFill>
                <a:latin typeface="Calibri" pitchFamily="34" charset="0"/>
                <a:cs typeface="mohammad bold art 1" pitchFamily="2" charset="-78"/>
              </a:rPr>
              <a:t>:-</a:t>
            </a:r>
          </a:p>
          <a:p>
            <a:pPr algn="justLow"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البت في التظلم من قرارات الهيئة:-</a:t>
            </a:r>
            <a:endParaRPr lang="ar-KW" sz="2000" dirty="0">
              <a:solidFill>
                <a:schemeClr val="tx2"/>
              </a:solidFill>
              <a:latin typeface="Calibri" pitchFamily="34" charset="0"/>
              <a:cs typeface="mohammad bold art 1" pitchFamily="2" charset="-78"/>
            </a:endParaRP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تبت </a:t>
            </a:r>
            <a:r>
              <a:rPr lang="ar-KW" sz="2000" dirty="0">
                <a:solidFill>
                  <a:schemeClr val="tx2"/>
                </a:solidFill>
                <a:latin typeface="Calibri" pitchFamily="34" charset="0"/>
                <a:cs typeface="mohammad bold art 1" pitchFamily="2" charset="-78"/>
              </a:rPr>
              <a:t>لجنة الشكاوى والتظلمات في التظلم بقبوله أو رفضه خلال ستين يوماً من تاريخ تقديمه. </a:t>
            </a:r>
            <a:endParaRPr lang="ar-KW" sz="2000" dirty="0" smtClean="0">
              <a:solidFill>
                <a:schemeClr val="tx2"/>
              </a:solidFill>
              <a:latin typeface="Calibri" pitchFamily="34" charset="0"/>
              <a:cs typeface="mohammad bold art 1" pitchFamily="2" charset="-78"/>
            </a:endParaRP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ويعتبر </a:t>
            </a:r>
            <a:r>
              <a:rPr lang="ar-KW" sz="2000" dirty="0">
                <a:solidFill>
                  <a:schemeClr val="tx2"/>
                </a:solidFill>
                <a:latin typeface="Calibri" pitchFamily="34" charset="0"/>
                <a:cs typeface="mohammad bold art 1" pitchFamily="2" charset="-78"/>
              </a:rPr>
              <a:t>عدم الرد على التظلم خلال ستين يوماً من تاريخ تقديمه بمثابة رفض </a:t>
            </a:r>
            <a:r>
              <a:rPr lang="ar-KW" sz="2000" dirty="0" smtClean="0">
                <a:solidFill>
                  <a:schemeClr val="tx2"/>
                </a:solidFill>
                <a:latin typeface="Calibri" pitchFamily="34" charset="0"/>
                <a:cs typeface="mohammad bold art 1" pitchFamily="2" charset="-78"/>
              </a:rPr>
              <a:t>له.</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وذلك دون الإخلال بامتداد هذا الموعد في حالة اتخاذ اللجنة مسلكاً </a:t>
            </a:r>
            <a:r>
              <a:rPr lang="ar-KW" sz="2000" strike="sngStrike" dirty="0">
                <a:solidFill>
                  <a:schemeClr val="tx2"/>
                </a:solidFill>
                <a:latin typeface="Calibri" pitchFamily="34" charset="0"/>
                <a:cs typeface="mohammad bold art 1" pitchFamily="2" charset="-78"/>
              </a:rPr>
              <a:t>إيجابياً</a:t>
            </a: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نحو </a:t>
            </a:r>
            <a:r>
              <a:rPr lang="ar-KW" sz="2000" dirty="0">
                <a:solidFill>
                  <a:schemeClr val="tx2"/>
                </a:solidFill>
                <a:latin typeface="Calibri" pitchFamily="34" charset="0"/>
                <a:cs typeface="mohammad bold art 1" pitchFamily="2" charset="-78"/>
              </a:rPr>
              <a:t>قبول التظلم</a:t>
            </a:r>
            <a:r>
              <a:rPr lang="ar-KW" sz="2000" dirty="0" smtClean="0">
                <a:solidFill>
                  <a:schemeClr val="tx2"/>
                </a:solidFill>
                <a:latin typeface="Calibri" pitchFamily="34" charset="0"/>
                <a:cs typeface="mohammad bold art 1" pitchFamily="2" charset="-78"/>
              </a:rPr>
              <a:t>.</a:t>
            </a:r>
          </a:p>
          <a:p>
            <a:pPr marL="0" indent="0" algn="just"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algn="just" fontAlgn="base">
              <a:spcBef>
                <a:spcPct val="0"/>
              </a:spcBef>
              <a:spcAft>
                <a:spcPts val="600"/>
              </a:spcAft>
            </a:pPr>
            <a:endParaRPr lang="ar-KW" sz="2000" dirty="0" smtClean="0">
              <a:solidFill>
                <a:schemeClr val="tx2"/>
              </a:solidFill>
              <a:latin typeface="Calibri" pitchFamily="34" charset="0"/>
              <a:cs typeface="mohammad bold art 1" pitchFamily="2" charset="-78"/>
            </a:endParaRPr>
          </a:p>
          <a:p>
            <a:pPr algn="just" fontAlgn="base">
              <a:spcBef>
                <a:spcPct val="0"/>
              </a:spcBef>
              <a:spcAft>
                <a:spcPts val="600"/>
              </a:spcAft>
              <a:buFontTx/>
              <a:buChar char="-"/>
            </a:pPr>
            <a:endParaRPr lang="ar-KW" sz="2000" dirty="0" smtClean="0">
              <a:solidFill>
                <a:schemeClr val="tx2"/>
              </a:solidFill>
              <a:latin typeface="Calibri" pitchFamily="34" charset="0"/>
              <a:cs typeface="mohammad bold art 1" pitchFamily="2" charset="-78"/>
            </a:endParaRPr>
          </a:p>
          <a:p>
            <a:pPr algn="just" fontAlgn="base">
              <a:spcBef>
                <a:spcPct val="0"/>
              </a:spcBef>
              <a:spcAft>
                <a:spcPts val="600"/>
              </a:spcAft>
              <a:buFontTx/>
              <a:buChar char="-"/>
            </a:pPr>
            <a:endParaRPr lang="ar-KW" sz="2000" dirty="0" smtClean="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79194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116632"/>
            <a:ext cx="5876925" cy="1143000"/>
          </a:xfrm>
        </p:spPr>
        <p:txBody>
          <a:bodyPr>
            <a:noAutofit/>
          </a:bodyPr>
          <a:lstStyle/>
          <a:p>
            <a:pPr algn="r" rtl="1"/>
            <a:r>
              <a:rPr lang="ar-KW" sz="4800" b="1" dirty="0" smtClean="0"/>
              <a:t/>
            </a:r>
            <a:br>
              <a:rPr lang="ar-KW" sz="4800" b="1" dirty="0" smtClean="0"/>
            </a:br>
            <a:r>
              <a:rPr lang="ar-KW" sz="3600" b="1" dirty="0" smtClean="0">
                <a:solidFill>
                  <a:schemeClr val="tx2"/>
                </a:solidFill>
                <a:latin typeface="Sakkal Majalla" pitchFamily="2" charset="-78"/>
                <a:cs typeface="Arial"/>
              </a:rPr>
              <a:t> </a:t>
            </a:r>
            <a:r>
              <a:rPr lang="ar-KW" sz="2800" b="1" dirty="0">
                <a:solidFill>
                  <a:schemeClr val="tx2"/>
                </a:solidFill>
                <a:latin typeface="Andalus" pitchFamily="18" charset="-78"/>
                <a:cs typeface="Andalus" pitchFamily="18" charset="-78"/>
              </a:rPr>
              <a:t>يتبع: البت في التظلم :-</a:t>
            </a:r>
            <a:r>
              <a:rPr lang="en-US" sz="3200" b="1" dirty="0">
                <a:solidFill>
                  <a:schemeClr val="tx2"/>
                </a:solidFill>
                <a:latin typeface="Calibri" pitchFamily="34" charset="0"/>
                <a:ea typeface="+mn-ea"/>
                <a:cs typeface="+mn-cs"/>
              </a:rPr>
              <a:t/>
            </a:r>
            <a:br>
              <a:rPr lang="en-US" sz="3200" b="1" dirty="0">
                <a:solidFill>
                  <a:schemeClr val="tx2"/>
                </a:solidFill>
                <a:latin typeface="Calibri" pitchFamily="34" charset="0"/>
                <a:ea typeface="+mn-ea"/>
                <a:cs typeface="+mn-cs"/>
              </a:rPr>
            </a:br>
            <a:endParaRPr lang="en-US" sz="3200" b="1" dirty="0">
              <a:solidFill>
                <a:schemeClr val="tx2"/>
              </a:solidFill>
              <a:latin typeface="Calibri" pitchFamily="34" charset="0"/>
              <a:ea typeface="+mn-ea"/>
              <a:cs typeface="+mn-cs"/>
            </a:endParaRPr>
          </a:p>
        </p:txBody>
      </p:sp>
      <p:sp>
        <p:nvSpPr>
          <p:cNvPr id="3" name="Content Placeholder 2"/>
          <p:cNvSpPr>
            <a:spLocks noGrp="1"/>
          </p:cNvSpPr>
          <p:nvPr>
            <p:ph idx="1"/>
          </p:nvPr>
        </p:nvSpPr>
        <p:spPr/>
        <p:txBody>
          <a:bodyPr>
            <a:normAutofit fontScale="92500" lnSpcReduction="20000"/>
          </a:bodyPr>
          <a:lstStyle/>
          <a:p>
            <a:pPr algn="just" fontAlgn="base">
              <a:spcBef>
                <a:spcPct val="0"/>
              </a:spcBef>
              <a:spcAft>
                <a:spcPts val="600"/>
              </a:spcAft>
            </a:pPr>
            <a:endParaRPr lang="ar-KW" sz="400" dirty="0" smtClean="0">
              <a:solidFill>
                <a:schemeClr val="tx2"/>
              </a:solidFill>
              <a:latin typeface="Calibri" pitchFamily="34" charset="0"/>
              <a:cs typeface="mohammad bold art 1" pitchFamily="2" charset="-78"/>
            </a:endParaRPr>
          </a:p>
          <a:p>
            <a:pPr algn="justLow" fontAlgn="base">
              <a:lnSpc>
                <a:spcPct val="150000"/>
              </a:lnSpc>
              <a:spcBef>
                <a:spcPct val="0"/>
              </a:spcBef>
              <a:spcAft>
                <a:spcPts val="600"/>
              </a:spcAft>
              <a:buFont typeface="Wingdings" panose="05000000000000000000" pitchFamily="2" charset="2"/>
              <a:buChar char="Ø"/>
            </a:pPr>
            <a:r>
              <a:rPr lang="ar-KW" sz="2200" dirty="0" smtClean="0">
                <a:solidFill>
                  <a:schemeClr val="tx2"/>
                </a:solidFill>
                <a:latin typeface="Calibri" pitchFamily="34" charset="0"/>
                <a:cs typeface="mohammad bold art 1" pitchFamily="2" charset="-78"/>
              </a:rPr>
              <a:t>إذا </a:t>
            </a:r>
            <a:r>
              <a:rPr lang="ar-KW" sz="2200" dirty="0">
                <a:solidFill>
                  <a:schemeClr val="tx2"/>
                </a:solidFill>
                <a:latin typeface="Calibri" pitchFamily="34" charset="0"/>
                <a:cs typeface="mohammad bold art 1" pitchFamily="2" charset="-78"/>
              </a:rPr>
              <a:t>قررت لجنة الشكاوى والتظلمات رفض </a:t>
            </a:r>
            <a:r>
              <a:rPr lang="ar-KW" sz="2200" dirty="0" smtClean="0">
                <a:solidFill>
                  <a:schemeClr val="tx2"/>
                </a:solidFill>
                <a:latin typeface="Calibri" pitchFamily="34" charset="0"/>
                <a:cs typeface="mohammad bold art 1" pitchFamily="2" charset="-78"/>
              </a:rPr>
              <a:t>التظلم </a:t>
            </a:r>
            <a:r>
              <a:rPr lang="ar-KW" sz="2200" dirty="0">
                <a:solidFill>
                  <a:schemeClr val="tx2"/>
                </a:solidFill>
                <a:latin typeface="Calibri" pitchFamily="34" charset="0"/>
                <a:cs typeface="mohammad bold art 1" pitchFamily="2" charset="-78"/>
              </a:rPr>
              <a:t>يجوز للمتظلم الطعن على قرار الهيئة المتظلم منه أمام المحكمة المختصة خلال ستين يوماً من تاريخ إخطاره برفض التظلم، أو نشر قرار الرفض على الموقع الإلكتروني للهيئة، أو ثبوت علمه به علماً </a:t>
            </a:r>
            <a:r>
              <a:rPr lang="ar-KW" sz="2200" dirty="0" smtClean="0">
                <a:solidFill>
                  <a:schemeClr val="tx2"/>
                </a:solidFill>
                <a:latin typeface="Calibri" pitchFamily="34" charset="0"/>
                <a:cs typeface="mohammad bold art 1" pitchFamily="2" charset="-78"/>
              </a:rPr>
              <a:t>يقينياً. </a:t>
            </a:r>
          </a:p>
          <a:p>
            <a:pPr algn="justLow" fontAlgn="base">
              <a:lnSpc>
                <a:spcPct val="150000"/>
              </a:lnSpc>
              <a:spcBef>
                <a:spcPct val="0"/>
              </a:spcBef>
              <a:spcAft>
                <a:spcPts val="600"/>
              </a:spcAft>
              <a:buFont typeface="Wingdings" panose="05000000000000000000" pitchFamily="2" charset="2"/>
              <a:buChar char="Ø"/>
            </a:pPr>
            <a:r>
              <a:rPr lang="ar-KW" sz="2200" dirty="0" smtClean="0">
                <a:solidFill>
                  <a:schemeClr val="tx2"/>
                </a:solidFill>
                <a:latin typeface="Calibri" pitchFamily="34" charset="0"/>
                <a:cs typeface="mohammad bold art 1" pitchFamily="2" charset="-78"/>
              </a:rPr>
              <a:t>وإذا </a:t>
            </a:r>
            <a:r>
              <a:rPr lang="ar-KW" sz="2200" dirty="0">
                <a:solidFill>
                  <a:schemeClr val="tx2"/>
                </a:solidFill>
                <a:latin typeface="Calibri" pitchFamily="34" charset="0"/>
                <a:cs typeface="mohammad bold art 1" pitchFamily="2" charset="-78"/>
              </a:rPr>
              <a:t>انتهت </a:t>
            </a:r>
            <a:r>
              <a:rPr lang="ar-KW" sz="2200" dirty="0" smtClean="0">
                <a:solidFill>
                  <a:schemeClr val="tx2"/>
                </a:solidFill>
                <a:latin typeface="Calibri" pitchFamily="34" charset="0"/>
                <a:cs typeface="mohammad bold art 1" pitchFamily="2" charset="-78"/>
              </a:rPr>
              <a:t>اللجنة </a:t>
            </a:r>
            <a:r>
              <a:rPr lang="ar-KW" sz="2200" dirty="0">
                <a:solidFill>
                  <a:schemeClr val="tx2"/>
                </a:solidFill>
                <a:latin typeface="Calibri" pitchFamily="34" charset="0"/>
                <a:cs typeface="mohammad bold art 1" pitchFamily="2" charset="-78"/>
              </a:rPr>
              <a:t>إلى التوصية بقبول التظلم، أحالت هذه التوصية إلى المدير التنفيذي للهيئة لعرضها على المجلس لاتخاذ قرار نهائي بشأن قبول التظلم أو رفضه</a:t>
            </a:r>
            <a:r>
              <a:rPr lang="ar-KW" sz="2200" dirty="0" smtClean="0">
                <a:solidFill>
                  <a:schemeClr val="tx2"/>
                </a:solidFill>
                <a:latin typeface="Calibri" pitchFamily="34" charset="0"/>
                <a:cs typeface="mohammad bold art 1" pitchFamily="2" charset="-78"/>
              </a:rPr>
              <a:t>.</a:t>
            </a:r>
          </a:p>
          <a:p>
            <a:pPr algn="justLow" fontAlgn="base">
              <a:lnSpc>
                <a:spcPct val="150000"/>
              </a:lnSpc>
              <a:spcBef>
                <a:spcPct val="0"/>
              </a:spcBef>
              <a:spcAft>
                <a:spcPts val="600"/>
              </a:spcAft>
              <a:buFont typeface="Wingdings" panose="05000000000000000000" pitchFamily="2" charset="2"/>
              <a:buChar char="Ø"/>
            </a:pPr>
            <a:r>
              <a:rPr lang="ar-KW" sz="2200" dirty="0">
                <a:solidFill>
                  <a:schemeClr val="tx2"/>
                </a:solidFill>
                <a:latin typeface="Calibri" pitchFamily="34" charset="0"/>
                <a:cs typeface="mohammad bold art 1" pitchFamily="2" charset="-78"/>
              </a:rPr>
              <a:t>يخطر </a:t>
            </a:r>
            <a:r>
              <a:rPr lang="ar-KW" sz="2200" dirty="0" smtClean="0">
                <a:solidFill>
                  <a:schemeClr val="tx2"/>
                </a:solidFill>
                <a:latin typeface="Calibri" pitchFamily="34" charset="0"/>
                <a:cs typeface="mohammad bold art 1" pitchFamily="2" charset="-78"/>
              </a:rPr>
              <a:t> أمين سر اللجنة صاحب </a:t>
            </a:r>
            <a:r>
              <a:rPr lang="ar-KW" sz="2200" dirty="0">
                <a:solidFill>
                  <a:schemeClr val="tx2"/>
                </a:solidFill>
                <a:latin typeface="Calibri" pitchFamily="34" charset="0"/>
                <a:cs typeface="mohammad bold art 1" pitchFamily="2" charset="-78"/>
              </a:rPr>
              <a:t>الشأن والمدير التنفيذي للهيئة بقرار لجنة الشكاوى والتظلمات في البت بالتظلم، وكذلك الأسباب التي بني عليها إذا صدر القرار بالرفض. </a:t>
            </a:r>
          </a:p>
          <a:p>
            <a:pPr algn="just" fontAlgn="base">
              <a:spcBef>
                <a:spcPct val="0"/>
              </a:spcBef>
              <a:spcAft>
                <a:spcPts val="600"/>
              </a:spcAft>
            </a:pPr>
            <a:endParaRPr lang="ar-KW" sz="2000" dirty="0">
              <a:solidFill>
                <a:schemeClr val="tx2"/>
              </a:solidFill>
              <a:latin typeface="Calibri" pitchFamily="34" charset="0"/>
              <a:cs typeface="mohammad bold art 1" pitchFamily="2" charset="-78"/>
            </a:endParaRPr>
          </a:p>
          <a:p>
            <a:pPr algn="just" fontAlgn="base">
              <a:spcBef>
                <a:spcPct val="0"/>
              </a:spcBef>
              <a:spcAft>
                <a:spcPts val="600"/>
              </a:spcAft>
            </a:pPr>
            <a:endParaRPr lang="ar-KW" sz="2000" dirty="0" smtClean="0">
              <a:solidFill>
                <a:schemeClr val="tx2"/>
              </a:solidFill>
              <a:latin typeface="Calibri" pitchFamily="34" charset="0"/>
              <a:cs typeface="mohammad bold art 1" pitchFamily="2" charset="-78"/>
            </a:endParaRPr>
          </a:p>
          <a:p>
            <a:pPr algn="just" fontAlgn="base">
              <a:spcBef>
                <a:spcPct val="0"/>
              </a:spcBef>
              <a:spcAft>
                <a:spcPts val="600"/>
              </a:spcAft>
              <a:buFontTx/>
              <a:buChar char="-"/>
            </a:pPr>
            <a:endParaRPr lang="ar-KW" sz="2000" dirty="0" smtClean="0">
              <a:solidFill>
                <a:schemeClr val="tx2"/>
              </a:solidFill>
              <a:latin typeface="Calibri" pitchFamily="34" charset="0"/>
              <a:cs typeface="mohammad bold art 1" pitchFamily="2" charset="-78"/>
            </a:endParaRPr>
          </a:p>
          <a:p>
            <a:pPr algn="just" fontAlgn="base">
              <a:spcBef>
                <a:spcPct val="0"/>
              </a:spcBef>
              <a:spcAft>
                <a:spcPts val="600"/>
              </a:spcAft>
              <a:buFontTx/>
              <a:buChar char="-"/>
            </a:pPr>
            <a:endParaRPr lang="ar-KW" sz="2000" dirty="0" smtClean="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6774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188640"/>
            <a:ext cx="5876925" cy="1143000"/>
          </a:xfrm>
        </p:spPr>
        <p:txBody>
          <a:bodyPr>
            <a:noAutofit/>
          </a:bodyPr>
          <a:lstStyle/>
          <a:p>
            <a:pPr algn="r" rtl="1"/>
            <a:r>
              <a:rPr lang="ar-KW" sz="4800" b="1" dirty="0" smtClean="0"/>
              <a:t/>
            </a:r>
            <a:br>
              <a:rPr lang="ar-KW" sz="4800" b="1" dirty="0" smtClean="0"/>
            </a:br>
            <a:r>
              <a:rPr lang="ar-KW" sz="3600" b="1" dirty="0" smtClean="0">
                <a:solidFill>
                  <a:schemeClr val="tx2"/>
                </a:solidFill>
                <a:latin typeface="Sakkal Majalla" pitchFamily="2" charset="-78"/>
                <a:cs typeface="Arial"/>
              </a:rPr>
              <a:t> </a:t>
            </a:r>
            <a:r>
              <a:rPr lang="ar-KW" sz="2800" b="1" dirty="0">
                <a:solidFill>
                  <a:schemeClr val="tx2"/>
                </a:solidFill>
                <a:latin typeface="Andalus" pitchFamily="18" charset="-78"/>
                <a:cs typeface="Andalus" pitchFamily="18" charset="-78"/>
              </a:rPr>
              <a:t>يتبع: البت في التظلم :-</a:t>
            </a:r>
            <a:r>
              <a:rPr lang="en-US" sz="3200" b="1" dirty="0">
                <a:solidFill>
                  <a:schemeClr val="tx2"/>
                </a:solidFill>
                <a:latin typeface="Calibri" pitchFamily="34" charset="0"/>
                <a:ea typeface="+mn-ea"/>
                <a:cs typeface="+mn-cs"/>
              </a:rPr>
              <a:t/>
            </a:r>
            <a:br>
              <a:rPr lang="en-US" sz="3200" b="1" dirty="0">
                <a:solidFill>
                  <a:schemeClr val="tx2"/>
                </a:solidFill>
                <a:latin typeface="Calibri" pitchFamily="34" charset="0"/>
                <a:ea typeface="+mn-ea"/>
                <a:cs typeface="+mn-cs"/>
              </a:rPr>
            </a:br>
            <a:endParaRPr lang="en-US" sz="3200" b="1" dirty="0">
              <a:solidFill>
                <a:schemeClr val="tx2"/>
              </a:solidFill>
              <a:latin typeface="Calibri" pitchFamily="34" charset="0"/>
              <a:ea typeface="+mn-ea"/>
              <a:cs typeface="+mn-cs"/>
            </a:endParaRPr>
          </a:p>
        </p:txBody>
      </p:sp>
      <p:sp>
        <p:nvSpPr>
          <p:cNvPr id="3" name="Content Placeholder 2"/>
          <p:cNvSpPr>
            <a:spLocks noGrp="1"/>
          </p:cNvSpPr>
          <p:nvPr>
            <p:ph idx="1"/>
          </p:nvPr>
        </p:nvSpPr>
        <p:spPr>
          <a:xfrm>
            <a:off x="457200" y="1412776"/>
            <a:ext cx="8229600" cy="4713387"/>
          </a:xfrm>
        </p:spPr>
        <p:txBody>
          <a:bodyPr>
            <a:normAutofit fontScale="92500" lnSpcReduction="20000"/>
          </a:bodyPr>
          <a:lstStyle/>
          <a:p>
            <a:pPr algn="justLow" fontAlgn="base">
              <a:lnSpc>
                <a:spcPct val="150000"/>
              </a:lnSpc>
              <a:spcBef>
                <a:spcPct val="0"/>
              </a:spcBef>
              <a:spcAft>
                <a:spcPts val="600"/>
              </a:spcAft>
              <a:buFont typeface="Wingdings" panose="05000000000000000000" pitchFamily="2" charset="2"/>
              <a:buChar char="ü"/>
            </a:pPr>
            <a:r>
              <a:rPr lang="ar-KW" sz="2200" dirty="0" smtClean="0">
                <a:solidFill>
                  <a:schemeClr val="tx2"/>
                </a:solidFill>
                <a:latin typeface="Calibri" pitchFamily="34" charset="0"/>
                <a:cs typeface="mohammad bold art 1" pitchFamily="2" charset="-78"/>
              </a:rPr>
              <a:t>البت في التظلم من قرارات مجلس التأديب:</a:t>
            </a:r>
          </a:p>
          <a:p>
            <a:pPr algn="justLow" fontAlgn="base">
              <a:lnSpc>
                <a:spcPct val="150000"/>
              </a:lnSpc>
              <a:spcBef>
                <a:spcPct val="0"/>
              </a:spcBef>
              <a:spcAft>
                <a:spcPts val="600"/>
              </a:spcAft>
              <a:buFont typeface="Wingdings" panose="05000000000000000000" pitchFamily="2" charset="2"/>
              <a:buChar char="Ø"/>
            </a:pPr>
            <a:r>
              <a:rPr lang="ar-KW" sz="2200" dirty="0" smtClean="0">
                <a:solidFill>
                  <a:schemeClr val="tx2"/>
                </a:solidFill>
                <a:latin typeface="Calibri" pitchFamily="34" charset="0"/>
                <a:cs typeface="mohammad bold art 1" pitchFamily="2" charset="-78"/>
              </a:rPr>
              <a:t>يعرض المدير التنفيذي التظلم من قرارات مجلس التأديب على مجلس  مفوضي هيئة أسواق المال .</a:t>
            </a:r>
          </a:p>
          <a:p>
            <a:pPr algn="justLow" fontAlgn="base">
              <a:lnSpc>
                <a:spcPct val="150000"/>
              </a:lnSpc>
              <a:spcBef>
                <a:spcPct val="0"/>
              </a:spcBef>
              <a:spcAft>
                <a:spcPts val="600"/>
              </a:spcAft>
              <a:buFont typeface="Wingdings" panose="05000000000000000000" pitchFamily="2" charset="2"/>
              <a:buChar char="Ø"/>
            </a:pPr>
            <a:r>
              <a:rPr lang="ar-KW" sz="2200" dirty="0" smtClean="0">
                <a:solidFill>
                  <a:schemeClr val="tx2"/>
                </a:solidFill>
                <a:latin typeface="Calibri" pitchFamily="34" charset="0"/>
                <a:cs typeface="mohammad bold art 1" pitchFamily="2" charset="-78"/>
              </a:rPr>
              <a:t>مشفوعا برأي الإدارة القانونية المختصة في الهيئة.</a:t>
            </a:r>
          </a:p>
          <a:p>
            <a:pPr algn="justLow" fontAlgn="base">
              <a:lnSpc>
                <a:spcPct val="150000"/>
              </a:lnSpc>
              <a:spcBef>
                <a:spcPct val="0"/>
              </a:spcBef>
              <a:spcAft>
                <a:spcPts val="600"/>
              </a:spcAft>
              <a:buFont typeface="Wingdings" panose="05000000000000000000" pitchFamily="2" charset="2"/>
              <a:buChar char="Ø"/>
            </a:pPr>
            <a:r>
              <a:rPr lang="ar-KW" sz="2200" dirty="0" smtClean="0">
                <a:solidFill>
                  <a:schemeClr val="tx2"/>
                </a:solidFill>
                <a:latin typeface="Calibri" pitchFamily="34" charset="0"/>
                <a:cs typeface="mohammad bold art 1" pitchFamily="2" charset="-78"/>
              </a:rPr>
              <a:t>يبت مجلس مفوضي هيئة أسواق المال في التظلم قبولا أو رفضا  ويعتبر قرارة نهائيا.</a:t>
            </a:r>
          </a:p>
          <a:p>
            <a:pPr algn="justLow" fontAlgn="base">
              <a:lnSpc>
                <a:spcPct val="150000"/>
              </a:lnSpc>
              <a:spcBef>
                <a:spcPct val="0"/>
              </a:spcBef>
              <a:spcAft>
                <a:spcPts val="600"/>
              </a:spcAft>
              <a:buFont typeface="Wingdings" panose="05000000000000000000" pitchFamily="2" charset="2"/>
              <a:buChar char="Ø"/>
            </a:pPr>
            <a:r>
              <a:rPr lang="ar-KW" sz="2200" dirty="0" smtClean="0">
                <a:solidFill>
                  <a:schemeClr val="tx2"/>
                </a:solidFill>
                <a:latin typeface="Calibri" pitchFamily="34" charset="0"/>
                <a:cs typeface="mohammad bold art 1" pitchFamily="2" charset="-78"/>
              </a:rPr>
              <a:t>وفي حالة قبول التظلم  يحال إلى مجلس التأديب لإعادة النظر في القرارات المتظلم منها.</a:t>
            </a:r>
          </a:p>
          <a:p>
            <a:pPr algn="justLow" fontAlgn="base">
              <a:lnSpc>
                <a:spcPct val="150000"/>
              </a:lnSpc>
              <a:spcBef>
                <a:spcPct val="0"/>
              </a:spcBef>
              <a:spcAft>
                <a:spcPts val="600"/>
              </a:spcAft>
              <a:buFont typeface="Wingdings" panose="05000000000000000000" pitchFamily="2" charset="2"/>
              <a:buChar char="Ø"/>
            </a:pPr>
            <a:r>
              <a:rPr lang="ar-KW" sz="2200" dirty="0" smtClean="0">
                <a:solidFill>
                  <a:schemeClr val="tx2"/>
                </a:solidFill>
                <a:latin typeface="Calibri" pitchFamily="34" charset="0"/>
                <a:cs typeface="mohammad bold art 1" pitchFamily="2" charset="-78"/>
              </a:rPr>
              <a:t>وفي جميع الأحوال يقوم مكتب التنسيق والمتابعة بإخطار ذوي الشأن بقرار  مجلس المفوضين.</a:t>
            </a:r>
          </a:p>
          <a:p>
            <a:pPr algn="just" fontAlgn="base">
              <a:spcBef>
                <a:spcPct val="0"/>
              </a:spcBef>
              <a:spcAft>
                <a:spcPts val="600"/>
              </a:spcAft>
            </a:pPr>
            <a:endParaRPr lang="ar-KW" sz="2000" dirty="0">
              <a:solidFill>
                <a:schemeClr val="tx2"/>
              </a:solidFill>
              <a:latin typeface="Calibri" pitchFamily="34" charset="0"/>
              <a:cs typeface="mohammad bold art 1" pitchFamily="2" charset="-78"/>
            </a:endParaRPr>
          </a:p>
          <a:p>
            <a:pPr algn="just" fontAlgn="base">
              <a:spcBef>
                <a:spcPct val="0"/>
              </a:spcBef>
              <a:spcAft>
                <a:spcPts val="600"/>
              </a:spcAft>
            </a:pPr>
            <a:endParaRPr lang="ar-KW" sz="2000" dirty="0" smtClean="0">
              <a:solidFill>
                <a:schemeClr val="tx2"/>
              </a:solidFill>
              <a:latin typeface="Calibri" pitchFamily="34" charset="0"/>
              <a:cs typeface="mohammad bold art 1" pitchFamily="2" charset="-78"/>
            </a:endParaRPr>
          </a:p>
          <a:p>
            <a:pPr algn="just" fontAlgn="base">
              <a:spcBef>
                <a:spcPct val="0"/>
              </a:spcBef>
              <a:spcAft>
                <a:spcPts val="600"/>
              </a:spcAft>
              <a:buFontTx/>
              <a:buChar char="-"/>
            </a:pPr>
            <a:endParaRPr lang="ar-KW" sz="2000" dirty="0" smtClean="0">
              <a:solidFill>
                <a:schemeClr val="tx2"/>
              </a:solidFill>
              <a:latin typeface="Calibri" pitchFamily="34" charset="0"/>
              <a:cs typeface="mohammad bold art 1" pitchFamily="2" charset="-78"/>
            </a:endParaRPr>
          </a:p>
          <a:p>
            <a:pPr algn="just" fontAlgn="base">
              <a:spcBef>
                <a:spcPct val="0"/>
              </a:spcBef>
              <a:spcAft>
                <a:spcPts val="600"/>
              </a:spcAft>
              <a:buFontTx/>
              <a:buChar char="-"/>
            </a:pPr>
            <a:endParaRPr lang="ar-KW" sz="2000" dirty="0" smtClean="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6454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116632"/>
            <a:ext cx="5876925" cy="1143000"/>
          </a:xfrm>
        </p:spPr>
        <p:txBody>
          <a:bodyPr>
            <a:noAutofit/>
          </a:bodyPr>
          <a:lstStyle/>
          <a:p>
            <a:pPr algn="r" rtl="1"/>
            <a:r>
              <a:rPr lang="ar-KW" sz="4800" b="1" dirty="0" smtClean="0"/>
              <a:t/>
            </a:r>
            <a:br>
              <a:rPr lang="ar-KW" sz="4800" b="1" dirty="0" smtClean="0"/>
            </a:br>
            <a:r>
              <a:rPr lang="ar-KW" sz="3600" b="1" dirty="0" smtClean="0">
                <a:solidFill>
                  <a:schemeClr val="tx2"/>
                </a:solidFill>
                <a:latin typeface="Sakkal Majalla" pitchFamily="2" charset="-78"/>
                <a:cs typeface="Arial"/>
              </a:rPr>
              <a:t> </a:t>
            </a:r>
            <a:r>
              <a:rPr lang="ar-KW" sz="2800" b="1" dirty="0">
                <a:solidFill>
                  <a:schemeClr val="tx2"/>
                </a:solidFill>
                <a:latin typeface="Andalus" pitchFamily="18" charset="-78"/>
                <a:cs typeface="Andalus" pitchFamily="18" charset="-78"/>
              </a:rPr>
              <a:t>يتبع: البت في التظلم :-</a:t>
            </a:r>
            <a:r>
              <a:rPr lang="en-US" sz="3200" b="1" dirty="0">
                <a:solidFill>
                  <a:schemeClr val="tx2"/>
                </a:solidFill>
                <a:latin typeface="Calibri" pitchFamily="34" charset="0"/>
                <a:ea typeface="+mn-ea"/>
                <a:cs typeface="+mn-cs"/>
              </a:rPr>
              <a:t/>
            </a:r>
            <a:br>
              <a:rPr lang="en-US" sz="3200" b="1" dirty="0">
                <a:solidFill>
                  <a:schemeClr val="tx2"/>
                </a:solidFill>
                <a:latin typeface="Calibri" pitchFamily="34" charset="0"/>
                <a:ea typeface="+mn-ea"/>
                <a:cs typeface="+mn-cs"/>
              </a:rPr>
            </a:br>
            <a:endParaRPr lang="en-US" sz="3200" b="1" dirty="0">
              <a:solidFill>
                <a:schemeClr val="tx2"/>
              </a:solidFill>
              <a:latin typeface="Calibri" pitchFamily="34" charset="0"/>
              <a:ea typeface="+mn-ea"/>
              <a:cs typeface="+mn-cs"/>
            </a:endParaRPr>
          </a:p>
        </p:txBody>
      </p:sp>
      <p:sp>
        <p:nvSpPr>
          <p:cNvPr id="3" name="Content Placeholder 2"/>
          <p:cNvSpPr>
            <a:spLocks noGrp="1"/>
          </p:cNvSpPr>
          <p:nvPr>
            <p:ph idx="1"/>
          </p:nvPr>
        </p:nvSpPr>
        <p:spPr/>
        <p:txBody>
          <a:bodyPr>
            <a:normAutofit/>
          </a:bodyPr>
          <a:lstStyle/>
          <a:p>
            <a:pPr algn="justLow"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البت في التظلم من قرارات البورصة ولجنة نظر المخالفات فيها:</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يبت مجلس التأديب في التظلم بقرار </a:t>
            </a:r>
            <a:r>
              <a:rPr lang="ar-KW" sz="2000" dirty="0">
                <a:solidFill>
                  <a:schemeClr val="tx2"/>
                </a:solidFill>
                <a:latin typeface="Calibri" pitchFamily="34" charset="0"/>
                <a:cs typeface="mohammad bold art 1" pitchFamily="2" charset="-78"/>
              </a:rPr>
              <a:t>مسبب. </a:t>
            </a:r>
            <a:endParaRPr lang="ar-KW" sz="2000" dirty="0" smtClean="0">
              <a:solidFill>
                <a:schemeClr val="tx2"/>
              </a:solidFill>
              <a:latin typeface="Calibri" pitchFamily="34" charset="0"/>
              <a:cs typeface="mohammad bold art 1" pitchFamily="2" charset="-78"/>
            </a:endParaRPr>
          </a:p>
          <a:p>
            <a:pPr algn="justLow" fontAlgn="base">
              <a:lnSpc>
                <a:spcPct val="150000"/>
              </a:lnSpc>
              <a:spcBef>
                <a:spcPct val="0"/>
              </a:spcBef>
              <a:spcAft>
                <a:spcPts val="600"/>
              </a:spcAft>
              <a:buFont typeface="Wingdings" panose="05000000000000000000" pitchFamily="2" charset="2"/>
              <a:buChar char="Ø"/>
            </a:pPr>
            <a:r>
              <a:rPr lang="ar-KW" sz="2000" dirty="0">
                <a:solidFill>
                  <a:schemeClr val="tx2"/>
                </a:solidFill>
                <a:latin typeface="Calibri" pitchFamily="34" charset="0"/>
                <a:cs typeface="mohammad bold art 1" pitchFamily="2" charset="-78"/>
              </a:rPr>
              <a:t>ولمجلس التأديب أن يؤيد </a:t>
            </a:r>
            <a:r>
              <a:rPr lang="ar-KW" sz="2000" dirty="0" smtClean="0">
                <a:solidFill>
                  <a:schemeClr val="tx2"/>
                </a:solidFill>
                <a:latin typeface="Calibri" pitchFamily="34" charset="0"/>
                <a:cs typeface="mohammad bold art 1" pitchFamily="2" charset="-78"/>
              </a:rPr>
              <a:t>القرار المتظلم منه، </a:t>
            </a:r>
            <a:r>
              <a:rPr lang="ar-KW" sz="2000" dirty="0">
                <a:solidFill>
                  <a:schemeClr val="tx2"/>
                </a:solidFill>
                <a:latin typeface="Calibri" pitchFamily="34" charset="0"/>
                <a:cs typeface="mohammad bold art 1" pitchFamily="2" charset="-78"/>
              </a:rPr>
              <a:t>أو يعدله أو </a:t>
            </a:r>
            <a:r>
              <a:rPr lang="ar-KW" sz="2000" dirty="0" smtClean="0">
                <a:solidFill>
                  <a:schemeClr val="tx2"/>
                </a:solidFill>
                <a:latin typeface="Calibri" pitchFamily="34" charset="0"/>
                <a:cs typeface="mohammad bold art 1" pitchFamily="2" charset="-78"/>
              </a:rPr>
              <a:t>يلغيه.</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ويعتبر مجلس التأديب عند نظر التظلمات بمثابة هيئة استئنافية ويكون فصله فيها نهائيا.</a:t>
            </a:r>
            <a:endParaRPr lang="ar-KW" sz="2000" dirty="0">
              <a:solidFill>
                <a:schemeClr val="tx2"/>
              </a:solidFill>
              <a:latin typeface="Calibri" pitchFamily="34" charset="0"/>
              <a:cs typeface="mohammad bold art 1" pitchFamily="2" charset="-78"/>
            </a:endParaRPr>
          </a:p>
          <a:p>
            <a:pPr algn="just" fontAlgn="base">
              <a:spcBef>
                <a:spcPct val="0"/>
              </a:spcBef>
              <a:spcAft>
                <a:spcPts val="600"/>
              </a:spcAft>
            </a:pPr>
            <a:endParaRPr lang="ar-KW" sz="2000" dirty="0" smtClean="0">
              <a:solidFill>
                <a:schemeClr val="tx2"/>
              </a:solidFill>
              <a:latin typeface="Calibri" pitchFamily="34" charset="0"/>
              <a:cs typeface="mohammad bold art 1" pitchFamily="2" charset="-78"/>
            </a:endParaRPr>
          </a:p>
          <a:p>
            <a:pPr algn="just" fontAlgn="base">
              <a:spcBef>
                <a:spcPct val="0"/>
              </a:spcBef>
              <a:spcAft>
                <a:spcPts val="600"/>
              </a:spcAft>
              <a:buFontTx/>
              <a:buChar char="-"/>
            </a:pPr>
            <a:endParaRPr lang="ar-KW" sz="2000" dirty="0" smtClean="0">
              <a:solidFill>
                <a:schemeClr val="tx2"/>
              </a:solidFill>
              <a:latin typeface="Calibri" pitchFamily="34" charset="0"/>
              <a:cs typeface="mohammad bold art 1" pitchFamily="2" charset="-78"/>
            </a:endParaRPr>
          </a:p>
          <a:p>
            <a:pPr algn="just" fontAlgn="base">
              <a:spcBef>
                <a:spcPct val="0"/>
              </a:spcBef>
              <a:spcAft>
                <a:spcPts val="600"/>
              </a:spcAft>
              <a:buFontTx/>
              <a:buChar char="-"/>
            </a:pPr>
            <a:endParaRPr lang="ar-KW" sz="2000" dirty="0" smtClean="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39910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6" y="266701"/>
            <a:ext cx="6214669" cy="1143000"/>
          </a:xfrm>
        </p:spPr>
        <p:txBody>
          <a:bodyPr>
            <a:noAutofit/>
          </a:bodyPr>
          <a:lstStyle/>
          <a:p>
            <a:pPr algn="r" rtl="1"/>
            <a:r>
              <a:rPr lang="ar-KW" sz="4000" b="1" dirty="0" smtClean="0"/>
              <a:t/>
            </a:r>
            <a:br>
              <a:rPr lang="ar-KW" sz="4000" b="1" dirty="0" smtClean="0"/>
            </a:br>
            <a:r>
              <a:rPr lang="ar-KW" sz="2800" b="1" dirty="0" smtClean="0">
                <a:solidFill>
                  <a:schemeClr val="tx2"/>
                </a:solidFill>
                <a:latin typeface="Sakkal Majalla" pitchFamily="2" charset="-78"/>
                <a:cs typeface="Arial"/>
              </a:rPr>
              <a:t> </a:t>
            </a:r>
            <a:r>
              <a:rPr lang="ar-KW" sz="2800" b="1" dirty="0" smtClean="0">
                <a:solidFill>
                  <a:schemeClr val="tx2"/>
                </a:solidFill>
                <a:latin typeface="Andalus" pitchFamily="18" charset="-78"/>
                <a:cs typeface="Andalus" pitchFamily="18" charset="-78"/>
              </a:rPr>
              <a:t>ثامناً: التنظيم القانوني للشكاوى في هيئة أسواق المال:-</a:t>
            </a:r>
            <a:r>
              <a:rPr lang="en-US" sz="2400" b="1" dirty="0" smtClean="0">
                <a:solidFill>
                  <a:schemeClr val="tx2"/>
                </a:solidFill>
                <a:latin typeface="Calibri" pitchFamily="34" charset="0"/>
                <a:ea typeface="+mn-ea"/>
                <a:cs typeface="+mn-cs"/>
              </a:rPr>
              <a:t/>
            </a:r>
            <a:br>
              <a:rPr lang="en-US" sz="2400" b="1" dirty="0" smtClean="0">
                <a:solidFill>
                  <a:schemeClr val="tx2"/>
                </a:solidFill>
                <a:latin typeface="Calibri" pitchFamily="34" charset="0"/>
                <a:ea typeface="+mn-ea"/>
                <a:cs typeface="+mn-cs"/>
              </a:rPr>
            </a:br>
            <a:endParaRPr lang="en-US" sz="2400" b="1" dirty="0">
              <a:solidFill>
                <a:schemeClr val="tx2"/>
              </a:solidFill>
              <a:latin typeface="Calibri" pitchFamily="34" charset="0"/>
              <a:ea typeface="+mn-ea"/>
              <a:cs typeface="+mn-cs"/>
            </a:endParaRPr>
          </a:p>
        </p:txBody>
      </p:sp>
      <p:sp>
        <p:nvSpPr>
          <p:cNvPr id="3" name="Content Placeholder 2"/>
          <p:cNvSpPr>
            <a:spLocks noGrp="1"/>
          </p:cNvSpPr>
          <p:nvPr>
            <p:ph idx="1"/>
          </p:nvPr>
        </p:nvSpPr>
        <p:spPr/>
        <p:txBody>
          <a:bodyPr>
            <a:normAutofit/>
          </a:bodyPr>
          <a:lstStyle/>
          <a:p>
            <a:pPr marL="0" lvl="0" indent="0" algn="justLow" fontAlgn="base">
              <a:lnSpc>
                <a:spcPct val="200000"/>
              </a:lnSpc>
              <a:spcBef>
                <a:spcPct val="0"/>
              </a:spcBef>
              <a:spcAft>
                <a:spcPts val="600"/>
              </a:spcAft>
              <a:buNone/>
            </a:pPr>
            <a:r>
              <a:rPr lang="ar-KW" sz="2000" dirty="0" smtClean="0">
                <a:solidFill>
                  <a:srgbClr val="1F497D"/>
                </a:solidFill>
                <a:latin typeface="Calibri" pitchFamily="34" charset="0"/>
                <a:cs typeface="mohammad bold art 1" pitchFamily="2" charset="-78"/>
              </a:rPr>
              <a:t>أولاً:- مفهوم الشكوى.</a:t>
            </a:r>
            <a:endParaRPr lang="ar-KW" sz="2000" dirty="0">
              <a:solidFill>
                <a:srgbClr val="1F497D"/>
              </a:solidFill>
              <a:latin typeface="Calibri" pitchFamily="34" charset="0"/>
              <a:cs typeface="mohammad bold art 1" pitchFamily="2" charset="-78"/>
            </a:endParaRPr>
          </a:p>
          <a:p>
            <a:pPr marL="0" lvl="0" indent="0" algn="justLow" fontAlgn="base">
              <a:lnSpc>
                <a:spcPct val="200000"/>
              </a:lnSpc>
              <a:spcBef>
                <a:spcPct val="0"/>
              </a:spcBef>
              <a:spcAft>
                <a:spcPts val="600"/>
              </a:spcAft>
              <a:buNone/>
            </a:pPr>
            <a:r>
              <a:rPr lang="ar-KW" sz="2000" dirty="0" smtClean="0">
                <a:solidFill>
                  <a:srgbClr val="1F497D"/>
                </a:solidFill>
                <a:latin typeface="Calibri" pitchFamily="34" charset="0"/>
                <a:cs typeface="mohammad bold art 1" pitchFamily="2" charset="-78"/>
              </a:rPr>
              <a:t>ثانياً:- أنواع ونطاق الشكوى</a:t>
            </a:r>
            <a:endParaRPr lang="ar-KW" sz="2000" dirty="0">
              <a:solidFill>
                <a:srgbClr val="1F497D"/>
              </a:solidFill>
              <a:latin typeface="Calibri" pitchFamily="34" charset="0"/>
              <a:cs typeface="mohammad bold art 1" pitchFamily="2" charset="-78"/>
            </a:endParaRPr>
          </a:p>
          <a:p>
            <a:pPr marL="0" lvl="0" indent="0" algn="justLow" fontAlgn="base">
              <a:lnSpc>
                <a:spcPct val="200000"/>
              </a:lnSpc>
              <a:spcBef>
                <a:spcPct val="0"/>
              </a:spcBef>
              <a:spcAft>
                <a:spcPts val="600"/>
              </a:spcAft>
              <a:buNone/>
            </a:pPr>
            <a:r>
              <a:rPr lang="ar-KW" sz="2000" dirty="0" smtClean="0">
                <a:solidFill>
                  <a:srgbClr val="1F497D"/>
                </a:solidFill>
                <a:latin typeface="Calibri" pitchFamily="34" charset="0"/>
                <a:cs typeface="mohammad bold art 1" pitchFamily="2" charset="-78"/>
              </a:rPr>
              <a:t>ثالثاً:- </a:t>
            </a:r>
            <a:r>
              <a:rPr lang="ar-KW" sz="2000" dirty="0">
                <a:solidFill>
                  <a:srgbClr val="1F497D"/>
                </a:solidFill>
                <a:latin typeface="Calibri" pitchFamily="34" charset="0"/>
                <a:cs typeface="mohammad bold art 1" pitchFamily="2" charset="-78"/>
              </a:rPr>
              <a:t>شكل </a:t>
            </a:r>
            <a:r>
              <a:rPr lang="ar-KW" sz="2000" dirty="0" smtClean="0">
                <a:solidFill>
                  <a:srgbClr val="1F497D"/>
                </a:solidFill>
                <a:latin typeface="Calibri" pitchFamily="34" charset="0"/>
                <a:cs typeface="mohammad bold art 1" pitchFamily="2" charset="-78"/>
              </a:rPr>
              <a:t>الشكوى.</a:t>
            </a:r>
            <a:endParaRPr lang="ar-KW" sz="2000" dirty="0">
              <a:solidFill>
                <a:srgbClr val="1F497D"/>
              </a:solidFill>
              <a:latin typeface="Calibri" pitchFamily="34" charset="0"/>
              <a:cs typeface="mohammad bold art 1" pitchFamily="2" charset="-78"/>
            </a:endParaRPr>
          </a:p>
          <a:p>
            <a:pPr marL="0" lvl="0" indent="0" algn="justLow" fontAlgn="base">
              <a:lnSpc>
                <a:spcPct val="200000"/>
              </a:lnSpc>
              <a:spcBef>
                <a:spcPct val="0"/>
              </a:spcBef>
              <a:spcAft>
                <a:spcPts val="600"/>
              </a:spcAft>
              <a:buNone/>
            </a:pPr>
            <a:r>
              <a:rPr lang="ar-KW" sz="2000" dirty="0" smtClean="0">
                <a:solidFill>
                  <a:srgbClr val="1F497D"/>
                </a:solidFill>
                <a:latin typeface="Calibri" pitchFamily="34" charset="0"/>
                <a:cs typeface="mohammad bold art 1" pitchFamily="2" charset="-78"/>
              </a:rPr>
              <a:t>رابعاً:- الجهة المختصة بنظر الشكوى.</a:t>
            </a:r>
            <a:endParaRPr lang="ar-KW" sz="2000" dirty="0">
              <a:solidFill>
                <a:srgbClr val="1F497D"/>
              </a:solidFill>
              <a:latin typeface="Calibri" pitchFamily="34" charset="0"/>
              <a:cs typeface="mohammad bold art 1" pitchFamily="2" charset="-78"/>
            </a:endParaRPr>
          </a:p>
          <a:p>
            <a:pPr marL="0" lvl="0" indent="0" algn="justLow" fontAlgn="base">
              <a:lnSpc>
                <a:spcPct val="200000"/>
              </a:lnSpc>
              <a:spcBef>
                <a:spcPct val="0"/>
              </a:spcBef>
              <a:spcAft>
                <a:spcPts val="600"/>
              </a:spcAft>
              <a:buNone/>
            </a:pPr>
            <a:r>
              <a:rPr lang="ar-KW" sz="2000" dirty="0" smtClean="0">
                <a:solidFill>
                  <a:srgbClr val="1F497D"/>
                </a:solidFill>
                <a:latin typeface="Calibri" pitchFamily="34" charset="0"/>
                <a:cs typeface="mohammad bold art 1" pitchFamily="2" charset="-78"/>
              </a:rPr>
              <a:t>خامساً:- التحقيق في الشكوى </a:t>
            </a:r>
          </a:p>
          <a:p>
            <a:pPr marL="0" lvl="0" indent="0" algn="justLow" fontAlgn="base">
              <a:lnSpc>
                <a:spcPct val="200000"/>
              </a:lnSpc>
              <a:spcBef>
                <a:spcPct val="0"/>
              </a:spcBef>
              <a:spcAft>
                <a:spcPts val="600"/>
              </a:spcAft>
              <a:buNone/>
            </a:pPr>
            <a:r>
              <a:rPr lang="ar-KW" sz="2000" dirty="0" smtClean="0">
                <a:solidFill>
                  <a:srgbClr val="1F497D"/>
                </a:solidFill>
                <a:latin typeface="Calibri" pitchFamily="34" charset="0"/>
                <a:cs typeface="mohammad bold art 1" pitchFamily="2" charset="-78"/>
              </a:rPr>
              <a:t>سادساً:- البت في الشكوى</a:t>
            </a:r>
            <a:endParaRPr lang="ar-KW" sz="2000" dirty="0">
              <a:solidFill>
                <a:srgbClr val="1F497D"/>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39369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أولاً: مفهوم الشكوى:-</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Autofit/>
          </a:bodyPr>
          <a:lstStyle/>
          <a:p>
            <a:pPr algn="justLow" rtl="1" fontAlgn="base">
              <a:lnSpc>
                <a:spcPct val="200000"/>
              </a:lnSpc>
              <a:spcBef>
                <a:spcPct val="0"/>
              </a:spcBef>
              <a:spcAft>
                <a:spcPts val="600"/>
              </a:spcAft>
            </a:pPr>
            <a:r>
              <a:rPr lang="ar-KW" sz="2000" dirty="0" smtClean="0">
                <a:solidFill>
                  <a:schemeClr val="tx2"/>
                </a:solidFill>
                <a:latin typeface="Calibri" pitchFamily="34" charset="0"/>
                <a:cs typeface="mohammad bold art 1" pitchFamily="2" charset="-78"/>
              </a:rPr>
              <a:t>الشكوى هي:</a:t>
            </a:r>
          </a:p>
          <a:p>
            <a:pPr algn="justLow" rtl="1" fontAlgn="base">
              <a:lnSpc>
                <a:spcPct val="20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 تصرف قانوني يباشره الشاكي أو من يمثله قانونا .</a:t>
            </a:r>
          </a:p>
          <a:p>
            <a:pPr algn="justLow" rtl="1" fontAlgn="base">
              <a:lnSpc>
                <a:spcPct val="20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يتضمن إخبار السلطة المختصة بوقوع فعل أضرَّ به .</a:t>
            </a:r>
          </a:p>
          <a:p>
            <a:pPr algn="justLow" rtl="1" fontAlgn="base">
              <a:lnSpc>
                <a:spcPct val="20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يشكل جريمة أو مخالفة أو  كلاهما.</a:t>
            </a:r>
          </a:p>
          <a:p>
            <a:pPr algn="justLow" rtl="1" fontAlgn="base">
              <a:lnSpc>
                <a:spcPct val="20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 بغية اتخاذ الإجراءات القانونية في حق من ارتكب الفعل.</a:t>
            </a:r>
            <a:endParaRPr lang="ar-KW" sz="2000" dirty="0">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19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37457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2800" b="1" dirty="0" smtClean="0">
                <a:solidFill>
                  <a:schemeClr val="tx2"/>
                </a:solidFill>
                <a:latin typeface="Andalus" pitchFamily="18" charset="-78"/>
                <a:cs typeface="Andalus" pitchFamily="18" charset="-78"/>
              </a:rPr>
              <a:t>مقدمة:-</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rmAutofit/>
          </a:bodyPr>
          <a:lstStyle/>
          <a:p>
            <a:pPr marL="0" indent="0" algn="justLow" rtl="1">
              <a:lnSpc>
                <a:spcPct val="200000"/>
              </a:lnSpc>
              <a:buNone/>
            </a:pPr>
            <a:r>
              <a:rPr lang="ar-KW" sz="2000" dirty="0" smtClean="0">
                <a:solidFill>
                  <a:schemeClr val="tx2"/>
                </a:solidFill>
                <a:cs typeface="mohammad bold art 1" pitchFamily="2" charset="-78"/>
              </a:rPr>
              <a:t>إن الغاية المرجوة من هذه الورشة هو استعراض ومناقشة الإطار التنظيمي للشكاوى والتظلمات في هيئة أسواق المال وفق أحدث الممارسات التي تم تظمينها اللائحة التنفيذية الجديدة للقانون رقم 7 لسنة 2010 بشأن إنشاء هيئة أسواق المال وتنظيم نشاط الأوراق المالية وتعديلاته.</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00789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7523"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ثانياً: أنواع ونطاق الشكوى:-</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Autofit/>
          </a:bodyPr>
          <a:lstStyle/>
          <a:p>
            <a:pPr algn="justLow" fontAlgn="base">
              <a:lnSpc>
                <a:spcPct val="200000"/>
              </a:lnSpc>
              <a:spcBef>
                <a:spcPct val="0"/>
              </a:spcBef>
              <a:spcAft>
                <a:spcPts val="600"/>
              </a:spcAft>
            </a:pPr>
            <a:r>
              <a:rPr lang="ar-KW" sz="2000" dirty="0" smtClean="0">
                <a:solidFill>
                  <a:schemeClr val="tx2"/>
                </a:solidFill>
                <a:latin typeface="Calibri" pitchFamily="34" charset="0"/>
                <a:cs typeface="mohammad bold art 1" pitchFamily="2" charset="-78"/>
              </a:rPr>
              <a:t>نظمت  </a:t>
            </a:r>
            <a:r>
              <a:rPr lang="ar-KW" sz="2000" dirty="0">
                <a:solidFill>
                  <a:schemeClr val="tx2"/>
                </a:solidFill>
                <a:latin typeface="Calibri" pitchFamily="34" charset="0"/>
                <a:cs typeface="mohammad bold art 1" pitchFamily="2" charset="-78"/>
              </a:rPr>
              <a:t>اللائحة </a:t>
            </a:r>
            <a:r>
              <a:rPr lang="ar-KW" sz="2000" dirty="0" smtClean="0">
                <a:solidFill>
                  <a:schemeClr val="tx2"/>
                </a:solidFill>
                <a:latin typeface="Calibri" pitchFamily="34" charset="0"/>
                <a:cs typeface="mohammad bold art 1" pitchFamily="2" charset="-78"/>
              </a:rPr>
              <a:t>التنفيذية للقانون  </a:t>
            </a:r>
            <a:r>
              <a:rPr lang="ar-KW" sz="2000" dirty="0">
                <a:solidFill>
                  <a:schemeClr val="tx2"/>
                </a:solidFill>
                <a:latin typeface="Calibri" pitchFamily="34" charset="0"/>
                <a:cs typeface="mohammad bold art 1" pitchFamily="2" charset="-78"/>
              </a:rPr>
              <a:t>رقم 7 لسنة 2010 </a:t>
            </a:r>
            <a:r>
              <a:rPr lang="ar-KW" sz="2000" dirty="0" smtClean="0">
                <a:solidFill>
                  <a:schemeClr val="tx2"/>
                </a:solidFill>
                <a:latin typeface="Calibri" pitchFamily="34" charset="0"/>
                <a:cs typeface="mohammad bold art 1" pitchFamily="2" charset="-78"/>
              </a:rPr>
              <a:t>نوعين من الشكاوى وهما:</a:t>
            </a:r>
          </a:p>
          <a:p>
            <a:pPr lvl="0" algn="justLow" fontAlgn="base">
              <a:lnSpc>
                <a:spcPct val="200000"/>
              </a:lnSpc>
              <a:spcBef>
                <a:spcPct val="0"/>
              </a:spcBef>
              <a:spcAft>
                <a:spcPts val="600"/>
              </a:spcAft>
              <a:buFont typeface="Wingdings" panose="05000000000000000000" pitchFamily="2" charset="2"/>
              <a:buChar char="ü"/>
            </a:pPr>
            <a:r>
              <a:rPr lang="ar-KW" sz="2000" dirty="0" smtClean="0">
                <a:solidFill>
                  <a:srgbClr val="1F497D"/>
                </a:solidFill>
                <a:latin typeface="Calibri" pitchFamily="34" charset="0"/>
                <a:cs typeface="mohammad bold art 1" pitchFamily="2" charset="-78"/>
              </a:rPr>
              <a:t>الشكاوى </a:t>
            </a:r>
            <a:r>
              <a:rPr lang="ar-KW" sz="2000" dirty="0">
                <a:solidFill>
                  <a:srgbClr val="1F497D"/>
                </a:solidFill>
                <a:latin typeface="Calibri" pitchFamily="34" charset="0"/>
                <a:cs typeface="mohammad bold art 1" pitchFamily="2" charset="-78"/>
              </a:rPr>
              <a:t>التي  اتقدم ضد الأشخاص المرخص لهم .</a:t>
            </a:r>
          </a:p>
          <a:p>
            <a:pPr lvl="0" algn="justLow" fontAlgn="base">
              <a:lnSpc>
                <a:spcPct val="200000"/>
              </a:lnSpc>
              <a:spcBef>
                <a:spcPct val="0"/>
              </a:spcBef>
              <a:spcAft>
                <a:spcPts val="600"/>
              </a:spcAft>
              <a:buFont typeface="Wingdings" panose="05000000000000000000" pitchFamily="2" charset="2"/>
              <a:buChar char="ü"/>
            </a:pPr>
            <a:r>
              <a:rPr lang="ar-KW" sz="2000" dirty="0">
                <a:solidFill>
                  <a:srgbClr val="1F497D"/>
                </a:solidFill>
                <a:latin typeface="Calibri" pitchFamily="34" charset="0"/>
                <a:cs typeface="mohammad bold art 1" pitchFamily="2" charset="-78"/>
              </a:rPr>
              <a:t>الشكاوى التي تقدم ضد الأشخاص غير المرخص لهم.</a:t>
            </a:r>
          </a:p>
          <a:p>
            <a:pPr algn="justLow" fontAlgn="base">
              <a:lnSpc>
                <a:spcPct val="20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عن </a:t>
            </a:r>
            <a:r>
              <a:rPr lang="ar-KW" sz="2000" dirty="0">
                <a:solidFill>
                  <a:schemeClr val="tx2"/>
                </a:solidFill>
                <a:latin typeface="Calibri" pitchFamily="34" charset="0"/>
                <a:cs typeface="mohammad bold art 1" pitchFamily="2" charset="-78"/>
              </a:rPr>
              <a:t>المخالفات المنصوص عليها في القانون  </a:t>
            </a:r>
            <a:r>
              <a:rPr lang="ar-KW" sz="2000" dirty="0" smtClean="0">
                <a:solidFill>
                  <a:schemeClr val="tx2"/>
                </a:solidFill>
                <a:latin typeface="Calibri" pitchFamily="34" charset="0"/>
                <a:cs typeface="mohammad bold art 1" pitchFamily="2" charset="-78"/>
              </a:rPr>
              <a:t>رقم 7 لسنة 2010 ولائحته التنفيذية.</a:t>
            </a:r>
            <a:endParaRPr lang="ar-KW" sz="2000" dirty="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20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41110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ثالثاً: شكل الشكوى:-</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rmAutofit/>
          </a:bodyPr>
          <a:lstStyle/>
          <a:p>
            <a:pPr algn="justLow" fontAlgn="base">
              <a:lnSpc>
                <a:spcPct val="110000"/>
              </a:lnSpc>
              <a:spcBef>
                <a:spcPct val="0"/>
              </a:spcBef>
              <a:spcAft>
                <a:spcPts val="600"/>
              </a:spcAft>
            </a:pPr>
            <a:r>
              <a:rPr lang="ar-KW" sz="2000" dirty="0" smtClean="0">
                <a:solidFill>
                  <a:schemeClr val="tx2"/>
                </a:solidFill>
                <a:latin typeface="Calibri" pitchFamily="34" charset="0"/>
                <a:cs typeface="mohammad bold art 1" pitchFamily="2" charset="-78"/>
              </a:rPr>
              <a:t>بينت اللائحة التنفيذية</a:t>
            </a: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للقانون </a:t>
            </a:r>
            <a:r>
              <a:rPr lang="ar-KW" sz="2000" dirty="0">
                <a:solidFill>
                  <a:schemeClr val="tx2"/>
                </a:solidFill>
                <a:latin typeface="Calibri" pitchFamily="34" charset="0"/>
                <a:cs typeface="mohammad bold art 1" pitchFamily="2" charset="-78"/>
              </a:rPr>
              <a:t>رقم 7 لسنة </a:t>
            </a:r>
            <a:r>
              <a:rPr lang="ar-KW" sz="2000" dirty="0" smtClean="0">
                <a:solidFill>
                  <a:schemeClr val="tx2"/>
                </a:solidFill>
                <a:latin typeface="Calibri" pitchFamily="34" charset="0"/>
                <a:cs typeface="mohammad bold art 1" pitchFamily="2" charset="-78"/>
              </a:rPr>
              <a:t>2010 شكل الشكوى:</a:t>
            </a:r>
          </a:p>
          <a:p>
            <a:pPr algn="justLow" fontAlgn="base">
              <a:lnSpc>
                <a:spcPct val="11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بأن تكون الشكوى مكتوبة.</a:t>
            </a:r>
          </a:p>
          <a:p>
            <a:pPr algn="justLow" fontAlgn="base">
              <a:lnSpc>
                <a:spcPct val="11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وتشتمل </a:t>
            </a:r>
            <a:r>
              <a:rPr lang="ar-KW" sz="2000" dirty="0">
                <a:solidFill>
                  <a:schemeClr val="tx2"/>
                </a:solidFill>
                <a:latin typeface="Calibri" pitchFamily="34" charset="0"/>
                <a:cs typeface="mohammad bold art 1" pitchFamily="2" charset="-78"/>
              </a:rPr>
              <a:t>على </a:t>
            </a:r>
            <a:r>
              <a:rPr lang="ar-KW" sz="2000" dirty="0" smtClean="0">
                <a:solidFill>
                  <a:schemeClr val="tx2"/>
                </a:solidFill>
                <a:latin typeface="Calibri" pitchFamily="34" charset="0"/>
                <a:cs typeface="mohammad bold art 1" pitchFamily="2" charset="-78"/>
              </a:rPr>
              <a:t>البيانات التالية:</a:t>
            </a:r>
          </a:p>
          <a:p>
            <a:pPr algn="justLow" fontAlgn="base">
              <a:lnSpc>
                <a:spcPct val="11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اسم </a:t>
            </a:r>
            <a:r>
              <a:rPr lang="ar-KW" sz="2000" dirty="0">
                <a:solidFill>
                  <a:schemeClr val="tx2"/>
                </a:solidFill>
                <a:latin typeface="Calibri" pitchFamily="34" charset="0"/>
                <a:cs typeface="mohammad bold art 1" pitchFamily="2" charset="-78"/>
              </a:rPr>
              <a:t>الشاكي وصفته ومهنته وعنوانه شاملاً بيانات الرقم المدني أو الهوية والهاتف والفاكس والبريد </a:t>
            </a:r>
            <a:r>
              <a:rPr lang="ar-KW" sz="2000" dirty="0" smtClean="0">
                <a:solidFill>
                  <a:schemeClr val="tx2"/>
                </a:solidFill>
                <a:latin typeface="Calibri" pitchFamily="34" charset="0"/>
                <a:cs typeface="mohammad bold art 1" pitchFamily="2" charset="-78"/>
              </a:rPr>
              <a:t>الإلكتروني.</a:t>
            </a:r>
          </a:p>
          <a:p>
            <a:pPr algn="justLow" fontAlgn="base">
              <a:lnSpc>
                <a:spcPct val="11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فحوى </a:t>
            </a:r>
            <a:r>
              <a:rPr lang="ar-KW" sz="2000" dirty="0">
                <a:solidFill>
                  <a:schemeClr val="tx2"/>
                </a:solidFill>
                <a:latin typeface="Calibri" pitchFamily="34" charset="0"/>
                <a:cs typeface="mohammad bold art 1" pitchFamily="2" charset="-78"/>
              </a:rPr>
              <a:t>الشكوى والمستندات المؤيدة </a:t>
            </a:r>
            <a:r>
              <a:rPr lang="ar-KW" sz="2000" dirty="0" smtClean="0">
                <a:solidFill>
                  <a:schemeClr val="tx2"/>
                </a:solidFill>
                <a:latin typeface="Calibri" pitchFamily="34" charset="0"/>
                <a:cs typeface="mohammad bold art 1" pitchFamily="2" charset="-78"/>
              </a:rPr>
              <a:t>لها.</a:t>
            </a:r>
          </a:p>
          <a:p>
            <a:pPr algn="justLow" fontAlgn="base">
              <a:lnSpc>
                <a:spcPct val="11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توقيع </a:t>
            </a:r>
            <a:r>
              <a:rPr lang="ar-KW" sz="2000" dirty="0">
                <a:solidFill>
                  <a:schemeClr val="tx2"/>
                </a:solidFill>
                <a:latin typeface="Calibri" pitchFamily="34" charset="0"/>
                <a:cs typeface="mohammad bold art 1" pitchFamily="2" charset="-78"/>
              </a:rPr>
              <a:t>الشاكي وتاريخ تقديم </a:t>
            </a:r>
            <a:r>
              <a:rPr lang="ar-KW" sz="2000" dirty="0" smtClean="0">
                <a:solidFill>
                  <a:schemeClr val="tx2"/>
                </a:solidFill>
                <a:latin typeface="Calibri" pitchFamily="34" charset="0"/>
                <a:cs typeface="mohammad bold art 1" pitchFamily="2" charset="-78"/>
              </a:rPr>
              <a:t>الشكوى.</a:t>
            </a:r>
          </a:p>
          <a:p>
            <a:pPr algn="justLow" fontAlgn="base">
              <a:lnSpc>
                <a:spcPct val="11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المشكو </a:t>
            </a:r>
            <a:r>
              <a:rPr lang="ar-KW" sz="2000" dirty="0">
                <a:solidFill>
                  <a:schemeClr val="tx2"/>
                </a:solidFill>
                <a:latin typeface="Calibri" pitchFamily="34" charset="0"/>
                <a:cs typeface="mohammad bold art 1" pitchFamily="2" charset="-78"/>
              </a:rPr>
              <a:t>بحقه وعنوانه شاملاً بيانات الهاتف والفاكس والبريد </a:t>
            </a:r>
            <a:r>
              <a:rPr lang="ar-KW" sz="2000" dirty="0" smtClean="0">
                <a:solidFill>
                  <a:schemeClr val="tx2"/>
                </a:solidFill>
                <a:latin typeface="Calibri" pitchFamily="34" charset="0"/>
                <a:cs typeface="mohammad bold art 1" pitchFamily="2" charset="-78"/>
              </a:rPr>
              <a:t>الإلكتروني.</a:t>
            </a:r>
          </a:p>
          <a:p>
            <a:pPr algn="justLow" fontAlgn="base">
              <a:lnSpc>
                <a:spcPct val="11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الإفادة </a:t>
            </a:r>
            <a:r>
              <a:rPr lang="ar-KW" sz="2000" dirty="0">
                <a:solidFill>
                  <a:schemeClr val="tx2"/>
                </a:solidFill>
                <a:latin typeface="Calibri" pitchFamily="34" charset="0"/>
                <a:cs typeface="mohammad bold art 1" pitchFamily="2" charset="-78"/>
              </a:rPr>
              <a:t>فيما إذا تم تقديم الشكوى إلى جهة أخرى وتحديدها، وفيما </a:t>
            </a:r>
            <a:r>
              <a:rPr lang="ar-KW" sz="2000" dirty="0" smtClean="0">
                <a:solidFill>
                  <a:schemeClr val="tx2"/>
                </a:solidFill>
                <a:latin typeface="Calibri" pitchFamily="34" charset="0"/>
                <a:cs typeface="mohammad bold art 1" pitchFamily="2" charset="-78"/>
              </a:rPr>
              <a:t>إذا </a:t>
            </a:r>
            <a:r>
              <a:rPr lang="ar-KW" sz="2000" dirty="0">
                <a:solidFill>
                  <a:schemeClr val="tx2"/>
                </a:solidFill>
                <a:latin typeface="Calibri" pitchFamily="34" charset="0"/>
                <a:cs typeface="mohammad bold art 1" pitchFamily="2" charset="-78"/>
              </a:rPr>
              <a:t>تم اتخاذ أي </a:t>
            </a:r>
            <a:r>
              <a:rPr lang="ar-KW" sz="2000" dirty="0" smtClean="0">
                <a:solidFill>
                  <a:schemeClr val="tx2"/>
                </a:solidFill>
                <a:latin typeface="Calibri" pitchFamily="34" charset="0"/>
                <a:cs typeface="mohammad bold art 1" pitchFamily="2" charset="-78"/>
              </a:rPr>
              <a:t>إجراءات </a:t>
            </a:r>
            <a:r>
              <a:rPr lang="ar-KW" sz="2000" dirty="0">
                <a:solidFill>
                  <a:schemeClr val="tx2"/>
                </a:solidFill>
                <a:latin typeface="Calibri" pitchFamily="34" charset="0"/>
                <a:cs typeface="mohammad bold art 1" pitchFamily="2" charset="-78"/>
              </a:rPr>
              <a:t>قانونية </a:t>
            </a:r>
            <a:r>
              <a:rPr lang="ar-KW" sz="2000" dirty="0" smtClean="0">
                <a:solidFill>
                  <a:schemeClr val="tx2"/>
                </a:solidFill>
                <a:latin typeface="Calibri" pitchFamily="34" charset="0"/>
                <a:cs typeface="mohammad bold art 1" pitchFamily="2" charset="-78"/>
              </a:rPr>
              <a:t>بشأنها.</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21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21815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رابعاً: الجهة المختصة بنظر الشكوى:-</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rmAutofit/>
          </a:bodyPr>
          <a:lstStyle/>
          <a:p>
            <a:pPr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حددت اللائحة التنفيذية</a:t>
            </a: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للقانون </a:t>
            </a:r>
            <a:r>
              <a:rPr lang="ar-KW" sz="2000" dirty="0">
                <a:solidFill>
                  <a:schemeClr val="tx2"/>
                </a:solidFill>
                <a:latin typeface="Calibri" pitchFamily="34" charset="0"/>
                <a:cs typeface="mohammad bold art 1" pitchFamily="2" charset="-78"/>
              </a:rPr>
              <a:t>رقم 7 لسنة 2010 </a:t>
            </a:r>
            <a:r>
              <a:rPr lang="ar-KW" sz="2000" dirty="0" smtClean="0">
                <a:solidFill>
                  <a:schemeClr val="tx2"/>
                </a:solidFill>
                <a:latin typeface="Calibri" pitchFamily="34" charset="0"/>
                <a:cs typeface="mohammad bold art 1" pitchFamily="2" charset="-78"/>
              </a:rPr>
              <a:t>الجهات المعنية في الهيئة  بنظر  الشكاوى وهي:</a:t>
            </a:r>
          </a:p>
          <a:p>
            <a:pPr lvl="1"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مجلس مفوضي هيئة أسواق المال:  </a:t>
            </a:r>
            <a:r>
              <a:rPr lang="ar-KW" sz="2000" dirty="0">
                <a:solidFill>
                  <a:schemeClr val="tx2"/>
                </a:solidFill>
                <a:latin typeface="Calibri" pitchFamily="34" charset="0"/>
                <a:cs typeface="mohammad bold art 1" pitchFamily="2" charset="-78"/>
              </a:rPr>
              <a:t>سواء </a:t>
            </a:r>
            <a:r>
              <a:rPr lang="ar-KW" sz="2000" dirty="0" smtClean="0">
                <a:solidFill>
                  <a:schemeClr val="tx2"/>
                </a:solidFill>
                <a:latin typeface="Calibri" pitchFamily="34" charset="0"/>
                <a:cs typeface="mohammad bold art 1" pitchFamily="2" charset="-78"/>
              </a:rPr>
              <a:t>كانت الشكوى ضد </a:t>
            </a:r>
            <a:r>
              <a:rPr lang="ar-KW" sz="2000" dirty="0">
                <a:solidFill>
                  <a:schemeClr val="tx2"/>
                </a:solidFill>
                <a:latin typeface="Calibri" pitchFamily="34" charset="0"/>
                <a:cs typeface="mohammad bold art 1" pitchFamily="2" charset="-78"/>
              </a:rPr>
              <a:t>شخص مرخص له أو ضد أي شخص آخر </a:t>
            </a:r>
            <a:r>
              <a:rPr lang="ar-KW" sz="2000" dirty="0" smtClean="0">
                <a:solidFill>
                  <a:schemeClr val="tx2"/>
                </a:solidFill>
                <a:latin typeface="Calibri" pitchFamily="34" charset="0"/>
                <a:cs typeface="mohammad bold art 1" pitchFamily="2" charset="-78"/>
              </a:rPr>
              <a:t>.</a:t>
            </a:r>
          </a:p>
          <a:p>
            <a:pPr lvl="1"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لجنة </a:t>
            </a:r>
            <a:r>
              <a:rPr lang="ar-KW" sz="2000" dirty="0">
                <a:solidFill>
                  <a:schemeClr val="tx2"/>
                </a:solidFill>
                <a:latin typeface="Calibri" pitchFamily="34" charset="0"/>
                <a:cs typeface="mohammad bold art 1" pitchFamily="2" charset="-78"/>
              </a:rPr>
              <a:t>الشكاوى </a:t>
            </a:r>
            <a:r>
              <a:rPr lang="ar-KW" sz="2000" dirty="0" smtClean="0">
                <a:solidFill>
                  <a:schemeClr val="tx2"/>
                </a:solidFill>
                <a:latin typeface="Calibri" pitchFamily="34" charset="0"/>
                <a:cs typeface="mohammad bold art 1" pitchFamily="2" charset="-78"/>
              </a:rPr>
              <a:t>والتظلمات: إذا كانت الشكوى </a:t>
            </a:r>
            <a:r>
              <a:rPr lang="ar-KW" sz="2000" dirty="0">
                <a:solidFill>
                  <a:schemeClr val="tx2"/>
                </a:solidFill>
                <a:latin typeface="Calibri" pitchFamily="34" charset="0"/>
                <a:cs typeface="mohammad bold art 1" pitchFamily="2" charset="-78"/>
              </a:rPr>
              <a:t>ضد </a:t>
            </a:r>
            <a:r>
              <a:rPr lang="ar-KW" sz="2000" dirty="0" smtClean="0">
                <a:solidFill>
                  <a:schemeClr val="tx2"/>
                </a:solidFill>
                <a:latin typeface="Calibri" pitchFamily="34" charset="0"/>
                <a:cs typeface="mohammad bold art 1" pitchFamily="2" charset="-78"/>
              </a:rPr>
              <a:t>شخص ارخص له.</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22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78889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7523" y="341784"/>
            <a:ext cx="5876925" cy="1143000"/>
          </a:xfrm>
        </p:spPr>
        <p:txBody>
          <a:bodyPr>
            <a:noAutofit/>
          </a:bodyPr>
          <a:lstStyle/>
          <a:p>
            <a:pPr algn="r" rtl="1"/>
            <a:r>
              <a:rPr lang="ar-KW" sz="2800" b="1" dirty="0">
                <a:solidFill>
                  <a:schemeClr val="tx2"/>
                </a:solidFill>
                <a:latin typeface="Andalus" pitchFamily="18" charset="-78"/>
                <a:cs typeface="Andalus" pitchFamily="18" charset="-78"/>
              </a:rPr>
              <a:t>خامساً: التحقيق في الشكوى:-</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rmAutofit/>
          </a:bodyPr>
          <a:lstStyle/>
          <a:p>
            <a:pPr algn="justLow" fontAlgn="base">
              <a:lnSpc>
                <a:spcPct val="200000"/>
              </a:lnSpc>
              <a:spcBef>
                <a:spcPct val="0"/>
              </a:spcBef>
              <a:spcAft>
                <a:spcPts val="600"/>
              </a:spcAft>
            </a:pPr>
            <a:r>
              <a:rPr lang="ar-KW" sz="2000" dirty="0" smtClean="0">
                <a:solidFill>
                  <a:schemeClr val="tx2"/>
                </a:solidFill>
                <a:latin typeface="Calibri" pitchFamily="34" charset="0"/>
                <a:cs typeface="mohammad bold art 1" pitchFamily="2" charset="-78"/>
              </a:rPr>
              <a:t>نظمت اللائحة التنفيذية للقانون رقم 7 لسنة 2010 آلية التحقيق في الشكاوى .</a:t>
            </a:r>
          </a:p>
          <a:p>
            <a:pPr algn="justLow" fontAlgn="base">
              <a:lnSpc>
                <a:spcPct val="20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وذلك وفقا للقواعد والإجراءات التي تضمنها الفصل الرابع من الكتاب الثالث (إنفاذ </a:t>
            </a:r>
            <a:r>
              <a:rPr lang="ar-KW" sz="2000" dirty="0">
                <a:solidFill>
                  <a:schemeClr val="tx2"/>
                </a:solidFill>
                <a:latin typeface="Calibri" pitchFamily="34" charset="0"/>
                <a:cs typeface="mohammad bold art 1" pitchFamily="2" charset="-78"/>
              </a:rPr>
              <a:t>القانون</a:t>
            </a:r>
            <a:r>
              <a:rPr lang="ar-KW" sz="2000" dirty="0" smtClean="0">
                <a:solidFill>
                  <a:schemeClr val="tx2"/>
                </a:solidFill>
                <a:latin typeface="Calibri" pitchFamily="34" charset="0"/>
                <a:cs typeface="mohammad bold art 1" pitchFamily="2" charset="-78"/>
              </a:rPr>
              <a:t>) والخاص بالتحقيق </a:t>
            </a:r>
            <a:r>
              <a:rPr lang="ar-KW" sz="2000" dirty="0">
                <a:solidFill>
                  <a:schemeClr val="tx2"/>
                </a:solidFill>
                <a:latin typeface="Calibri" pitchFamily="34" charset="0"/>
                <a:cs typeface="mohammad bold art 1" pitchFamily="2" charset="-78"/>
              </a:rPr>
              <a:t>.</a:t>
            </a:r>
            <a:endParaRPr lang="ar-KW" sz="2000" dirty="0" smtClean="0">
              <a:solidFill>
                <a:schemeClr val="tx2"/>
              </a:solidFill>
              <a:latin typeface="Calibri" pitchFamily="34" charset="0"/>
              <a:cs typeface="mohammad bold art 1" pitchFamily="2" charset="-78"/>
            </a:endParaRPr>
          </a:p>
          <a:p>
            <a:pPr algn="justLow" fontAlgn="base">
              <a:lnSpc>
                <a:spcPct val="200000"/>
              </a:lnSpc>
              <a:spcBef>
                <a:spcPct val="0"/>
              </a:spcBef>
              <a:spcAft>
                <a:spcPts val="600"/>
              </a:spcAft>
              <a:buFont typeface="Wingdings" panose="05000000000000000000" pitchFamily="2" charset="2"/>
              <a:buChar char="ü"/>
            </a:pPr>
            <a:r>
              <a:rPr lang="ar-KW" sz="2000" dirty="0">
                <a:solidFill>
                  <a:schemeClr val="tx2"/>
                </a:solidFill>
                <a:latin typeface="Calibri" pitchFamily="34" charset="0"/>
                <a:cs typeface="mohammad bold art 1" pitchFamily="2" charset="-78"/>
              </a:rPr>
              <a:t>كما </a:t>
            </a:r>
            <a:r>
              <a:rPr lang="ar-KW" sz="2000" dirty="0" smtClean="0">
                <a:solidFill>
                  <a:schemeClr val="tx2"/>
                </a:solidFill>
                <a:latin typeface="Calibri" pitchFamily="34" charset="0"/>
                <a:cs typeface="mohammad bold art 1" pitchFamily="2" charset="-78"/>
              </a:rPr>
              <a:t>يجوز للجنة الشكاوى والتظلمات أن </a:t>
            </a:r>
            <a:r>
              <a:rPr lang="ar-KW" sz="2000" dirty="0">
                <a:solidFill>
                  <a:schemeClr val="tx2"/>
                </a:solidFill>
                <a:latin typeface="Calibri" pitchFamily="34" charset="0"/>
                <a:cs typeface="mohammad bold art 1" pitchFamily="2" charset="-78"/>
              </a:rPr>
              <a:t>تكلف أحد المحققين في الهيئة بإجراء التحقيق في الشكاوى التي ترد </a:t>
            </a:r>
            <a:r>
              <a:rPr lang="ar-KW" sz="2000" dirty="0" smtClean="0">
                <a:solidFill>
                  <a:schemeClr val="tx2"/>
                </a:solidFill>
                <a:latin typeface="Calibri" pitchFamily="34" charset="0"/>
                <a:cs typeface="mohammad bold art 1" pitchFamily="2" charset="-78"/>
              </a:rPr>
              <a:t>إليها.</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23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8365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سادساً: البت في الشكوى:-</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Autofit/>
          </a:bodyPr>
          <a:lstStyle/>
          <a:p>
            <a:pPr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نظمت اللائحة التنفيذية</a:t>
            </a: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للقانون رقم 7 لسنة 2010 آلية البت في الشكاوى وذلك على النحو التالي:-</a:t>
            </a:r>
          </a:p>
          <a:p>
            <a:pPr algn="justLow"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الشكاوى المقدمة لمجلس  مفوضي هيئة أسواق المال:</a:t>
            </a:r>
          </a:p>
          <a:p>
            <a:pPr algn="justLow" fontAlgn="base">
              <a:lnSpc>
                <a:spcPct val="150000"/>
              </a:lnSpc>
              <a:spcBef>
                <a:spcPct val="0"/>
              </a:spcBef>
              <a:spcAft>
                <a:spcPts val="600"/>
              </a:spcAft>
              <a:buFont typeface="Wingdings" panose="05000000000000000000" pitchFamily="2" charset="2"/>
              <a:buChar char="Ø"/>
            </a:pPr>
            <a:r>
              <a:rPr lang="ar-KW" sz="2000" dirty="0">
                <a:solidFill>
                  <a:schemeClr val="tx2"/>
                </a:solidFill>
                <a:latin typeface="Calibri" pitchFamily="34" charset="0"/>
                <a:cs typeface="mohammad bold art 1" pitchFamily="2" charset="-78"/>
              </a:rPr>
              <a:t>يتم </a:t>
            </a:r>
            <a:r>
              <a:rPr lang="ar-KW" sz="2000" dirty="0" smtClean="0">
                <a:solidFill>
                  <a:schemeClr val="tx2"/>
                </a:solidFill>
                <a:latin typeface="Calibri" pitchFamily="34" charset="0"/>
                <a:cs typeface="mohammad bold art 1" pitchFamily="2" charset="-78"/>
              </a:rPr>
              <a:t>البت </a:t>
            </a:r>
            <a:r>
              <a:rPr lang="ar-KW" sz="2000" dirty="0">
                <a:solidFill>
                  <a:schemeClr val="tx2"/>
                </a:solidFill>
                <a:latin typeface="Calibri" pitchFamily="34" charset="0"/>
                <a:cs typeface="mohammad bold art 1" pitchFamily="2" charset="-78"/>
              </a:rPr>
              <a:t>في الشكاوى التي يقدمها ذوو المصلحة إلى </a:t>
            </a:r>
            <a:r>
              <a:rPr lang="ar-KW" sz="2000" dirty="0" smtClean="0">
                <a:solidFill>
                  <a:schemeClr val="tx2"/>
                </a:solidFill>
                <a:latin typeface="Calibri" pitchFamily="34" charset="0"/>
                <a:cs typeface="mohammad bold art 1" pitchFamily="2" charset="-78"/>
              </a:rPr>
              <a:t>مجلس مفوضي هيئة أسواق المال </a:t>
            </a:r>
            <a:r>
              <a:rPr lang="ar-KW" sz="2000" dirty="0">
                <a:solidFill>
                  <a:schemeClr val="tx2"/>
                </a:solidFill>
                <a:latin typeface="Calibri" pitchFamily="34" charset="0"/>
                <a:cs typeface="mohammad bold art 1" pitchFamily="2" charset="-78"/>
              </a:rPr>
              <a:t>وفقاً للإجراءات المنصوص عليها في الفصل الرابع من </a:t>
            </a:r>
            <a:r>
              <a:rPr lang="ar-KW" sz="2000" dirty="0" smtClean="0">
                <a:solidFill>
                  <a:schemeClr val="tx2"/>
                </a:solidFill>
                <a:latin typeface="Calibri" pitchFamily="34" charset="0"/>
                <a:cs typeface="mohammad bold art 1" pitchFamily="2" charset="-78"/>
              </a:rPr>
              <a:t>الكتاب الثالث (إنفاذ القانون ) من اللائحة التنفيذية.</a:t>
            </a:r>
          </a:p>
          <a:p>
            <a:pPr algn="justLow" fontAlgn="base">
              <a:lnSpc>
                <a:spcPct val="150000"/>
              </a:lnSpc>
              <a:spcBef>
                <a:spcPct val="0"/>
              </a:spcBef>
              <a:spcAft>
                <a:spcPts val="600"/>
              </a:spcAft>
              <a:buFont typeface="Wingdings" panose="05000000000000000000" pitchFamily="2" charset="2"/>
              <a:buChar char="Ø"/>
            </a:pPr>
            <a:r>
              <a:rPr lang="ar-KW" sz="2000" dirty="0">
                <a:solidFill>
                  <a:schemeClr val="tx2"/>
                </a:solidFill>
                <a:latin typeface="Calibri" pitchFamily="34" charset="0"/>
                <a:cs typeface="mohammad bold art 1" pitchFamily="2" charset="-78"/>
              </a:rPr>
              <a:t>يُخطر أمين سر اللجنة الشاكي والمشكو في حقه بقرار  </a:t>
            </a:r>
            <a:r>
              <a:rPr lang="ar-KW" sz="2000" dirty="0" smtClean="0">
                <a:solidFill>
                  <a:schemeClr val="tx2"/>
                </a:solidFill>
                <a:latin typeface="Calibri" pitchFamily="34" charset="0"/>
                <a:cs typeface="mohammad bold art 1" pitchFamily="2" charset="-78"/>
              </a:rPr>
              <a:t>مجلس مفوضي هيئة أسواق المال خلال </a:t>
            </a:r>
            <a:r>
              <a:rPr lang="ar-KW" sz="2000" dirty="0">
                <a:solidFill>
                  <a:schemeClr val="tx2"/>
                </a:solidFill>
                <a:latin typeface="Calibri" pitchFamily="34" charset="0"/>
                <a:cs typeface="mohammad bold art 1" pitchFamily="2" charset="-78"/>
              </a:rPr>
              <a:t>خمسة أيام عمل من تاريخ البت في </a:t>
            </a:r>
            <a:r>
              <a:rPr lang="ar-KW" sz="2000" dirty="0" smtClean="0">
                <a:solidFill>
                  <a:schemeClr val="tx2"/>
                </a:solidFill>
                <a:latin typeface="Calibri" pitchFamily="34" charset="0"/>
                <a:cs typeface="mohammad bold art 1" pitchFamily="2" charset="-78"/>
              </a:rPr>
              <a:t>الشكوى</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24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49566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يتبع: البت في الشكوى:-</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a:xfrm>
            <a:off x="457200" y="1484784"/>
            <a:ext cx="8229600" cy="4641379"/>
          </a:xfrm>
        </p:spPr>
        <p:txBody>
          <a:bodyPr>
            <a:noAutofit/>
          </a:bodyPr>
          <a:lstStyle/>
          <a:p>
            <a:pPr algn="justLow"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الشكاوى المقدمة إلى لجنة الشكاوى والتظلمات:</a:t>
            </a:r>
            <a:endParaRPr lang="ar-KW" sz="2000" dirty="0">
              <a:solidFill>
                <a:schemeClr val="tx2"/>
              </a:solidFill>
              <a:latin typeface="Calibri" pitchFamily="34" charset="0"/>
              <a:cs typeface="mohammad bold art 1" pitchFamily="2" charset="-78"/>
            </a:endParaRP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تبت </a:t>
            </a:r>
            <a:r>
              <a:rPr lang="ar-KW" sz="2000" dirty="0">
                <a:solidFill>
                  <a:schemeClr val="tx2"/>
                </a:solidFill>
                <a:latin typeface="Calibri" pitchFamily="34" charset="0"/>
                <a:cs typeface="mohammad bold art 1" pitchFamily="2" charset="-78"/>
              </a:rPr>
              <a:t>لجنة الشكاوى والتظلمات في الشكوى خلال ثلاثين يوماً من تاريخ </a:t>
            </a:r>
            <a:r>
              <a:rPr lang="ar-KW" sz="2000" dirty="0" smtClean="0">
                <a:solidFill>
                  <a:schemeClr val="tx2"/>
                </a:solidFill>
                <a:latin typeface="Calibri" pitchFamily="34" charset="0"/>
                <a:cs typeface="mohammad bold art 1" pitchFamily="2" charset="-78"/>
              </a:rPr>
              <a:t>تقديمها.</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ولها </a:t>
            </a:r>
            <a:r>
              <a:rPr lang="ar-KW" sz="2000" dirty="0">
                <a:solidFill>
                  <a:schemeClr val="tx2"/>
                </a:solidFill>
                <a:latin typeface="Calibri" pitchFamily="34" charset="0"/>
                <a:cs typeface="mohammad bold art 1" pitchFamily="2" charset="-78"/>
              </a:rPr>
              <a:t>قبل إصدار قرارها سماع أقوال من ترى لزوم سماع أقواله، أو استيفاء أي نقص أو استكمال </a:t>
            </a:r>
            <a:r>
              <a:rPr lang="ar-KW" sz="2000" dirty="0" smtClean="0">
                <a:solidFill>
                  <a:schemeClr val="tx2"/>
                </a:solidFill>
                <a:latin typeface="Calibri" pitchFamily="34" charset="0"/>
                <a:cs typeface="mohammad bold art 1" pitchFamily="2" charset="-78"/>
              </a:rPr>
              <a:t>للأوراق.</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ويجوز </a:t>
            </a:r>
            <a:r>
              <a:rPr lang="ar-KW" sz="2000" dirty="0">
                <a:solidFill>
                  <a:schemeClr val="tx2"/>
                </a:solidFill>
                <a:latin typeface="Calibri" pitchFamily="34" charset="0"/>
                <a:cs typeface="mohammad bold art 1" pitchFamily="2" charset="-78"/>
              </a:rPr>
              <a:t>للجنة مد هذا الميعاد إذا رأت مبرراً لذلك</a:t>
            </a:r>
            <a:r>
              <a:rPr lang="ar-KW" sz="2000" dirty="0" smtClean="0">
                <a:solidFill>
                  <a:schemeClr val="tx2"/>
                </a:solidFill>
                <a:latin typeface="Calibri" pitchFamily="34" charset="0"/>
                <a:cs typeface="mohammad bold art 1" pitchFamily="2" charset="-78"/>
              </a:rPr>
              <a:t>.</a:t>
            </a:r>
          </a:p>
          <a:p>
            <a:pPr algn="justLow" fontAlgn="base">
              <a:lnSpc>
                <a:spcPct val="150000"/>
              </a:lnSpc>
              <a:spcBef>
                <a:spcPct val="0"/>
              </a:spcBef>
              <a:spcAft>
                <a:spcPts val="600"/>
              </a:spcAft>
              <a:buFont typeface="Wingdings" panose="05000000000000000000" pitchFamily="2" charset="2"/>
              <a:buChar char="Ø"/>
            </a:pPr>
            <a:r>
              <a:rPr lang="ar-KW" sz="2000" dirty="0">
                <a:solidFill>
                  <a:schemeClr val="tx2"/>
                </a:solidFill>
                <a:latin typeface="Calibri" pitchFamily="34" charset="0"/>
                <a:cs typeface="mohammad bold art 1" pitchFamily="2" charset="-78"/>
              </a:rPr>
              <a:t>تخطر لجنة الشكاوى والتظلمات المدير التنفيذي للهيئة وأطراف الشكوى بقرارها بالبت فيها خلال خمسة أيام عمل من تاريخ إصداره</a:t>
            </a:r>
            <a:r>
              <a:rPr lang="ar-KW" sz="2000" dirty="0" smtClean="0">
                <a:solidFill>
                  <a:schemeClr val="tx2"/>
                </a:solidFill>
                <a:latin typeface="Calibri" pitchFamily="34" charset="0"/>
                <a:cs typeface="mohammad bold art 1" pitchFamily="2" charset="-78"/>
              </a:rPr>
              <a:t>.</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ويكون البت فيها إما بالحفظ لعدم الجدية أو التوصية بإحالة الشكوى إلى النيابة العامة  أو مجلس التأديب أو كلاهما.</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25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97228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endParaRPr lang="ar-KW" sz="2000" dirty="0" smtClean="0">
              <a:cs typeface="mohammad bold art 1" pitchFamily="2" charset="-78"/>
            </a:endParaRPr>
          </a:p>
          <a:p>
            <a:pPr marL="0" indent="0" algn="ctr" rtl="1">
              <a:lnSpc>
                <a:spcPct val="150000"/>
              </a:lnSpc>
              <a:buNone/>
            </a:pPr>
            <a:endParaRPr lang="ar-KW" sz="2000" dirty="0" smtClean="0">
              <a:solidFill>
                <a:schemeClr val="tx2"/>
              </a:solidFill>
              <a:cs typeface="mohammad bold art 1" pitchFamily="2" charset="-78"/>
            </a:endParaRPr>
          </a:p>
          <a:p>
            <a:pPr marL="0" indent="0" algn="ctr" rtl="1">
              <a:lnSpc>
                <a:spcPct val="150000"/>
              </a:lnSpc>
              <a:buNone/>
            </a:pPr>
            <a:endParaRPr lang="ar-KW" sz="2000" dirty="0">
              <a:solidFill>
                <a:schemeClr val="tx2"/>
              </a:solidFill>
              <a:cs typeface="mohammad bold art 1" pitchFamily="2" charset="-78"/>
            </a:endParaRPr>
          </a:p>
          <a:p>
            <a:pPr marL="0" indent="0" algn="ctr" rtl="1">
              <a:lnSpc>
                <a:spcPct val="150000"/>
              </a:lnSpc>
              <a:buNone/>
            </a:pPr>
            <a:endParaRPr lang="ar-KW" sz="900" dirty="0" smtClean="0">
              <a:solidFill>
                <a:schemeClr val="tx2"/>
              </a:solidFill>
              <a:cs typeface="mohammad bold art 1" pitchFamily="2" charset="-78"/>
            </a:endParaRPr>
          </a:p>
          <a:p>
            <a:pPr marL="0" indent="0" algn="ctr" rtl="1">
              <a:lnSpc>
                <a:spcPct val="150000"/>
              </a:lnSpc>
              <a:buNone/>
            </a:pPr>
            <a:r>
              <a:rPr lang="ar-KW" sz="2800" dirty="0" smtClean="0">
                <a:solidFill>
                  <a:schemeClr val="tx2"/>
                </a:solidFill>
                <a:cs typeface="mohammad bold art 1" pitchFamily="2" charset="-78"/>
              </a:rPr>
              <a:t>شكراً،،،</a:t>
            </a:r>
          </a:p>
        </p:txBody>
      </p:sp>
      <p:sp>
        <p:nvSpPr>
          <p:cNvPr id="5" name="Date Placeholder 4"/>
          <p:cNvSpPr>
            <a:spLocks noGrp="1"/>
          </p:cNvSpPr>
          <p:nvPr>
            <p:ph type="dt" sz="half" idx="10"/>
          </p:nvPr>
        </p:nvSpPr>
        <p:spPr/>
        <p:txBody>
          <a:bodyPr/>
          <a:lstStyle/>
          <a:p>
            <a:r>
              <a:rPr lang="en-GB" smtClean="0">
                <a:solidFill>
                  <a:prstClr val="black">
                    <a:tint val="75000"/>
                  </a:prstClr>
                </a:solidFill>
              </a:rPr>
              <a:t>27/11/2014</a:t>
            </a:r>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smtClean="0">
                <a:solidFill>
                  <a:prstClr val="black">
                    <a:tint val="75000"/>
                  </a:prstClr>
                </a:solidFill>
              </a:rPr>
              <a:t>Version 1</a:t>
            </a:r>
            <a:endParaRPr lang="en-GB">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0916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2000"/>
                                        <p:tgtEl>
                                          <p:spTgt spid="3">
                                            <p:txEl>
                                              <p:pRg st="4" end="4"/>
                                            </p:txEl>
                                          </p:spTgt>
                                        </p:tgtEl>
                                      </p:cBhvr>
                                    </p:animEffect>
                                    <p:anim calcmode="lin" valueType="num">
                                      <p:cBhvr>
                                        <p:cTn id="8"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6" y="116632"/>
            <a:ext cx="5876925" cy="1143000"/>
          </a:xfrm>
        </p:spPr>
        <p:txBody>
          <a:bodyPr>
            <a:noAutofit/>
          </a:bodyPr>
          <a:lstStyle/>
          <a:p>
            <a:pPr algn="r" rtl="1"/>
            <a:r>
              <a:rPr lang="ar-KW" sz="5400" b="1" dirty="0" smtClean="0"/>
              <a:t/>
            </a:r>
            <a:br>
              <a:rPr lang="ar-KW" sz="5400" b="1" dirty="0" smtClean="0"/>
            </a:br>
            <a:r>
              <a:rPr lang="ar-KW" sz="4000" b="1" dirty="0" smtClean="0">
                <a:solidFill>
                  <a:schemeClr val="tx2"/>
                </a:solidFill>
                <a:latin typeface="Sakkal Majalla" pitchFamily="2" charset="-78"/>
                <a:cs typeface="Arial"/>
              </a:rPr>
              <a:t> </a:t>
            </a:r>
            <a:r>
              <a:rPr lang="ar-KW" sz="2800" b="1" dirty="0">
                <a:solidFill>
                  <a:schemeClr val="tx2"/>
                </a:solidFill>
                <a:latin typeface="Andalus" pitchFamily="18" charset="-78"/>
                <a:cs typeface="Andalus" pitchFamily="18" charset="-78"/>
              </a:rPr>
              <a:t>محاور الورشة:-</a:t>
            </a:r>
            <a:r>
              <a:rPr lang="en-US" sz="3600" b="1" dirty="0">
                <a:solidFill>
                  <a:schemeClr val="tx2"/>
                </a:solidFill>
                <a:latin typeface="Calibri" pitchFamily="34" charset="0"/>
                <a:ea typeface="+mn-ea"/>
                <a:cs typeface="+mn-cs"/>
              </a:rPr>
              <a:t/>
            </a:r>
            <a:br>
              <a:rPr lang="en-US" sz="3600" b="1" dirty="0">
                <a:solidFill>
                  <a:schemeClr val="tx2"/>
                </a:solidFill>
                <a:latin typeface="Calibri" pitchFamily="34" charset="0"/>
                <a:ea typeface="+mn-ea"/>
                <a:cs typeface="+mn-cs"/>
              </a:rPr>
            </a:br>
            <a:endParaRPr lang="en-US" sz="3600" b="1" dirty="0">
              <a:solidFill>
                <a:schemeClr val="tx2"/>
              </a:solidFill>
              <a:latin typeface="Calibri" pitchFamily="34" charset="0"/>
              <a:ea typeface="+mn-ea"/>
              <a:cs typeface="+mn-cs"/>
            </a:endParaRPr>
          </a:p>
        </p:txBody>
      </p:sp>
      <p:sp>
        <p:nvSpPr>
          <p:cNvPr id="3" name="Content Placeholder 2"/>
          <p:cNvSpPr>
            <a:spLocks noGrp="1"/>
          </p:cNvSpPr>
          <p:nvPr>
            <p:ph idx="1"/>
          </p:nvPr>
        </p:nvSpPr>
        <p:spPr/>
        <p:txBody>
          <a:bodyPr>
            <a:normAutofit/>
          </a:bodyPr>
          <a:lstStyle/>
          <a:p>
            <a:pPr marL="457200" lvl="0" indent="-457200" algn="just" rtl="1"/>
            <a:endParaRPr lang="en-US" dirty="0" smtClean="0"/>
          </a:p>
          <a:p>
            <a:pPr algn="justLow" rtl="1" fontAlgn="base">
              <a:lnSpc>
                <a:spcPct val="150000"/>
              </a:lnSpc>
              <a:spcBef>
                <a:spcPct val="0"/>
              </a:spcBef>
              <a:spcAft>
                <a:spcPts val="600"/>
              </a:spcAft>
            </a:pPr>
            <a:r>
              <a:rPr lang="ar-KW" sz="2000" b="1" u="sng" dirty="0" smtClean="0">
                <a:solidFill>
                  <a:schemeClr val="tx2"/>
                </a:solidFill>
                <a:latin typeface="Calibri" pitchFamily="34" charset="0"/>
                <a:cs typeface="mohammad bold art 1" pitchFamily="2" charset="-78"/>
              </a:rPr>
              <a:t>المحور الأول</a:t>
            </a:r>
            <a:r>
              <a:rPr lang="ar-KW" sz="2000" dirty="0" smtClean="0">
                <a:solidFill>
                  <a:schemeClr val="tx2"/>
                </a:solidFill>
                <a:latin typeface="Calibri" pitchFamily="34" charset="0"/>
                <a:cs typeface="mohammad bold art 1" pitchFamily="2" charset="-78"/>
              </a:rPr>
              <a:t>:- </a:t>
            </a:r>
          </a:p>
          <a:p>
            <a:pPr marL="0" indent="0" algn="justLow" rtl="1" fontAlgn="base">
              <a:lnSpc>
                <a:spcPct val="150000"/>
              </a:lnSpc>
              <a:spcBef>
                <a:spcPct val="0"/>
              </a:spcBef>
              <a:spcAft>
                <a:spcPts val="600"/>
              </a:spcAft>
              <a:buNone/>
            </a:pP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التنظيم القانوني للتظلمات في هيئة أسواق المال.</a:t>
            </a:r>
          </a:p>
          <a:p>
            <a:pPr marL="0" indent="0" algn="justLow" rtl="1" fontAlgn="base">
              <a:lnSpc>
                <a:spcPct val="15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algn="justLow" rtl="1" fontAlgn="base">
              <a:lnSpc>
                <a:spcPct val="150000"/>
              </a:lnSpc>
              <a:spcBef>
                <a:spcPct val="0"/>
              </a:spcBef>
              <a:spcAft>
                <a:spcPts val="600"/>
              </a:spcAft>
            </a:pPr>
            <a:r>
              <a:rPr lang="ar-KW" sz="2000" b="1" u="sng" dirty="0" smtClean="0">
                <a:solidFill>
                  <a:schemeClr val="tx2"/>
                </a:solidFill>
                <a:latin typeface="Calibri" pitchFamily="34" charset="0"/>
                <a:cs typeface="mohammad bold art 1" pitchFamily="2" charset="-78"/>
              </a:rPr>
              <a:t>المحور الثاني:</a:t>
            </a:r>
            <a:r>
              <a:rPr lang="ar-KW" sz="2000" dirty="0" smtClean="0">
                <a:solidFill>
                  <a:schemeClr val="tx2"/>
                </a:solidFill>
                <a:latin typeface="Calibri" pitchFamily="34" charset="0"/>
                <a:cs typeface="mohammad bold art 1" pitchFamily="2" charset="-78"/>
              </a:rPr>
              <a:t>-</a:t>
            </a:r>
          </a:p>
          <a:p>
            <a:pPr marL="0" indent="0" algn="justLow" rtl="1" fontAlgn="base">
              <a:lnSpc>
                <a:spcPct val="150000"/>
              </a:lnSpc>
              <a:spcBef>
                <a:spcPct val="0"/>
              </a:spcBef>
              <a:spcAft>
                <a:spcPts val="600"/>
              </a:spcAft>
              <a:buNone/>
            </a:pP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 التنظيم القانوني للشكاوى في هيئة أسواق المال.</a:t>
            </a:r>
          </a:p>
          <a:p>
            <a:pPr marL="0" indent="0" algn="just" rtl="1" fontAlgn="base">
              <a:spcBef>
                <a:spcPct val="0"/>
              </a:spcBef>
              <a:spcAft>
                <a:spcPts val="600"/>
              </a:spcAft>
              <a:buNone/>
            </a:pPr>
            <a:endParaRPr lang="ar-KW" sz="3600" dirty="0">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88184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4878" y="266701"/>
            <a:ext cx="5876925" cy="1143000"/>
          </a:xfrm>
        </p:spPr>
        <p:txBody>
          <a:bodyPr>
            <a:noAutofit/>
          </a:bodyPr>
          <a:lstStyle/>
          <a:p>
            <a:pPr algn="r" rtl="1"/>
            <a:r>
              <a:rPr lang="ar-KW" sz="2800" b="1" dirty="0" smtClean="0">
                <a:solidFill>
                  <a:schemeClr val="accent1">
                    <a:lumMod val="50000"/>
                  </a:schemeClr>
                </a:solidFill>
                <a:latin typeface="Andalus" pitchFamily="18" charset="-78"/>
                <a:cs typeface="Andalus" pitchFamily="18" charset="-78"/>
              </a:rPr>
              <a:t>التنظيم القانوي للتظلمات في هيئة أسواق المال:-</a:t>
            </a:r>
            <a:endParaRPr lang="en-US" sz="2800" b="1" dirty="0">
              <a:solidFill>
                <a:schemeClr val="accent1">
                  <a:lumMod val="50000"/>
                </a:schemeClr>
              </a:solidFill>
              <a:latin typeface="Calibri" pitchFamily="34" charset="0"/>
              <a:ea typeface="+mn-ea"/>
              <a:cs typeface="+mn-cs"/>
            </a:endParaRPr>
          </a:p>
        </p:txBody>
      </p:sp>
      <p:sp>
        <p:nvSpPr>
          <p:cNvPr id="3" name="Content Placeholder 2"/>
          <p:cNvSpPr>
            <a:spLocks noGrp="1"/>
          </p:cNvSpPr>
          <p:nvPr>
            <p:ph idx="1"/>
          </p:nvPr>
        </p:nvSpPr>
        <p:spPr/>
        <p:txBody>
          <a:bodyPr>
            <a:normAutofit/>
          </a:bodyPr>
          <a:lstStyle/>
          <a:p>
            <a:pPr marL="0" indent="0" algn="r" rtl="1" fontAlgn="base">
              <a:lnSpc>
                <a:spcPct val="150000"/>
              </a:lnSpc>
              <a:spcBef>
                <a:spcPct val="0"/>
              </a:spcBef>
              <a:spcAft>
                <a:spcPts val="600"/>
              </a:spcAft>
              <a:buNone/>
            </a:pPr>
            <a:r>
              <a:rPr lang="ar-KW" sz="2000" dirty="0" smtClean="0">
                <a:solidFill>
                  <a:schemeClr val="accent1">
                    <a:lumMod val="50000"/>
                  </a:schemeClr>
                </a:solidFill>
                <a:latin typeface="Calibri" pitchFamily="34" charset="0"/>
                <a:cs typeface="mohammad bold art 1" pitchFamily="2" charset="-78"/>
              </a:rPr>
              <a:t>أولاً:- مفهوم التظلم.</a:t>
            </a:r>
          </a:p>
          <a:p>
            <a:pPr marL="0" indent="0" algn="r" rtl="1" fontAlgn="base">
              <a:lnSpc>
                <a:spcPct val="150000"/>
              </a:lnSpc>
              <a:spcBef>
                <a:spcPct val="0"/>
              </a:spcBef>
              <a:spcAft>
                <a:spcPts val="600"/>
              </a:spcAft>
              <a:buNone/>
            </a:pPr>
            <a:r>
              <a:rPr lang="ar-KW" sz="2000" dirty="0" smtClean="0">
                <a:solidFill>
                  <a:schemeClr val="accent1">
                    <a:lumMod val="50000"/>
                  </a:schemeClr>
                </a:solidFill>
                <a:latin typeface="Calibri" pitchFamily="34" charset="0"/>
                <a:cs typeface="mohammad bold art 1" pitchFamily="2" charset="-78"/>
              </a:rPr>
              <a:t>ثانياً:- أنواع التظلم.</a:t>
            </a:r>
          </a:p>
          <a:p>
            <a:pPr marL="0" indent="0" algn="r" rtl="1" fontAlgn="base">
              <a:lnSpc>
                <a:spcPct val="150000"/>
              </a:lnSpc>
              <a:spcBef>
                <a:spcPct val="0"/>
              </a:spcBef>
              <a:spcAft>
                <a:spcPts val="600"/>
              </a:spcAft>
              <a:buNone/>
            </a:pPr>
            <a:r>
              <a:rPr lang="ar-KW" sz="2000" dirty="0" smtClean="0">
                <a:solidFill>
                  <a:schemeClr val="accent1">
                    <a:lumMod val="50000"/>
                  </a:schemeClr>
                </a:solidFill>
                <a:latin typeface="Calibri" pitchFamily="34" charset="0"/>
                <a:cs typeface="mohammad bold art 1" pitchFamily="2" charset="-78"/>
              </a:rPr>
              <a:t>ثالثاً: - حالات التظلم</a:t>
            </a:r>
          </a:p>
          <a:p>
            <a:pPr marL="0" indent="0" algn="r" rtl="1" fontAlgn="base">
              <a:lnSpc>
                <a:spcPct val="150000"/>
              </a:lnSpc>
              <a:spcBef>
                <a:spcPct val="0"/>
              </a:spcBef>
              <a:spcAft>
                <a:spcPts val="600"/>
              </a:spcAft>
              <a:buNone/>
            </a:pPr>
            <a:r>
              <a:rPr lang="ar-KW" sz="2000" dirty="0" smtClean="0">
                <a:solidFill>
                  <a:schemeClr val="accent1">
                    <a:lumMod val="50000"/>
                  </a:schemeClr>
                </a:solidFill>
                <a:latin typeface="Calibri" pitchFamily="34" charset="0"/>
                <a:cs typeface="mohammad bold art 1" pitchFamily="2" charset="-78"/>
              </a:rPr>
              <a:t>رابعاً:- شكل التظلم.</a:t>
            </a:r>
          </a:p>
          <a:p>
            <a:pPr marL="0" indent="0" algn="r" rtl="1" fontAlgn="base">
              <a:lnSpc>
                <a:spcPct val="150000"/>
              </a:lnSpc>
              <a:spcBef>
                <a:spcPct val="0"/>
              </a:spcBef>
              <a:spcAft>
                <a:spcPts val="600"/>
              </a:spcAft>
              <a:buNone/>
            </a:pPr>
            <a:r>
              <a:rPr lang="ar-KW" sz="2000" dirty="0" smtClean="0">
                <a:solidFill>
                  <a:schemeClr val="accent1">
                    <a:lumMod val="50000"/>
                  </a:schemeClr>
                </a:solidFill>
                <a:latin typeface="Calibri" pitchFamily="34" charset="0"/>
                <a:cs typeface="mohammad bold art 1" pitchFamily="2" charset="-78"/>
              </a:rPr>
              <a:t>خامساً:- ميعاد التظلم.</a:t>
            </a:r>
          </a:p>
          <a:p>
            <a:pPr marL="0" indent="0" algn="r" rtl="1" fontAlgn="base">
              <a:lnSpc>
                <a:spcPct val="150000"/>
              </a:lnSpc>
              <a:spcBef>
                <a:spcPct val="0"/>
              </a:spcBef>
              <a:spcAft>
                <a:spcPts val="600"/>
              </a:spcAft>
              <a:buNone/>
            </a:pPr>
            <a:r>
              <a:rPr lang="ar-KW" sz="2000" dirty="0" smtClean="0">
                <a:solidFill>
                  <a:schemeClr val="accent1">
                    <a:lumMod val="50000"/>
                  </a:schemeClr>
                </a:solidFill>
                <a:latin typeface="Calibri" pitchFamily="34" charset="0"/>
                <a:cs typeface="mohammad bold art 1" pitchFamily="2" charset="-78"/>
              </a:rPr>
              <a:t>سادساً: - أثر التظلم.</a:t>
            </a:r>
          </a:p>
          <a:p>
            <a:pPr marL="0" indent="0" algn="r" rtl="1" fontAlgn="base">
              <a:lnSpc>
                <a:spcPct val="150000"/>
              </a:lnSpc>
              <a:spcBef>
                <a:spcPct val="0"/>
              </a:spcBef>
              <a:spcAft>
                <a:spcPts val="600"/>
              </a:spcAft>
              <a:buNone/>
            </a:pPr>
            <a:r>
              <a:rPr lang="ar-KW" sz="2000" dirty="0" smtClean="0">
                <a:solidFill>
                  <a:schemeClr val="accent1">
                    <a:lumMod val="50000"/>
                  </a:schemeClr>
                </a:solidFill>
                <a:latin typeface="Calibri" pitchFamily="34" charset="0"/>
                <a:cs typeface="mohammad bold art 1" pitchFamily="2" charset="-78"/>
              </a:rPr>
              <a:t>سابعاً:- بحث التظلم </a:t>
            </a:r>
          </a:p>
          <a:p>
            <a:pPr marL="0" indent="0" algn="r" rtl="1" fontAlgn="base">
              <a:lnSpc>
                <a:spcPct val="150000"/>
              </a:lnSpc>
              <a:spcBef>
                <a:spcPct val="0"/>
              </a:spcBef>
              <a:spcAft>
                <a:spcPts val="600"/>
              </a:spcAft>
              <a:buNone/>
            </a:pPr>
            <a:r>
              <a:rPr lang="ar-KW" sz="2000" dirty="0" smtClean="0">
                <a:solidFill>
                  <a:schemeClr val="accent1">
                    <a:lumMod val="50000"/>
                  </a:schemeClr>
                </a:solidFill>
                <a:latin typeface="Calibri" pitchFamily="34" charset="0"/>
                <a:cs typeface="mohammad bold art 1" pitchFamily="2" charset="-78"/>
              </a:rPr>
              <a:t>ثامناً: البت في التظلم.</a:t>
            </a:r>
          </a:p>
        </p:txBody>
      </p:sp>
      <p:sp>
        <p:nvSpPr>
          <p:cNvPr id="5" name="Date Placeholder 4"/>
          <p:cNvSpPr>
            <a:spLocks noGrp="1"/>
          </p:cNvSpPr>
          <p:nvPr>
            <p:ph type="dt" sz="half" idx="10"/>
          </p:nvPr>
        </p:nvSpPr>
        <p:spPr/>
        <p:txBody>
          <a:bodyPr/>
          <a:lstStyle/>
          <a:p>
            <a:r>
              <a:rPr lang="en-GB" smtClean="0">
                <a:solidFill>
                  <a:schemeClr val="accent1">
                    <a:lumMod val="50000"/>
                  </a:schemeClr>
                </a:solidFill>
              </a:rPr>
              <a:t>27/11/2014</a:t>
            </a:r>
            <a:endParaRPr lang="en-GB">
              <a:solidFill>
                <a:schemeClr val="accent1">
                  <a:lumMod val="50000"/>
                </a:schemeClr>
              </a:solidFill>
            </a:endParaRPr>
          </a:p>
        </p:txBody>
      </p:sp>
      <p:sp>
        <p:nvSpPr>
          <p:cNvPr id="6" name="Footer Placeholder 5"/>
          <p:cNvSpPr>
            <a:spLocks noGrp="1"/>
          </p:cNvSpPr>
          <p:nvPr>
            <p:ph type="ftr" sz="quarter" idx="11"/>
          </p:nvPr>
        </p:nvSpPr>
        <p:spPr/>
        <p:txBody>
          <a:bodyPr/>
          <a:lstStyle/>
          <a:p>
            <a:r>
              <a:rPr lang="en-GB" smtClean="0">
                <a:solidFill>
                  <a:schemeClr val="accent1">
                    <a:lumMod val="50000"/>
                  </a:schemeClr>
                </a:solidFill>
              </a:rPr>
              <a:t>Version 1</a:t>
            </a:r>
            <a:endParaRPr lang="en-GB">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accent1">
                    <a:lumMod val="50000"/>
                  </a:schemeClr>
                </a:solidFill>
              </a:rPr>
              <a:pPr/>
              <a:t>4</a:t>
            </a:fld>
            <a:endParaRPr lang="en-US" dirty="0">
              <a:solidFill>
                <a:schemeClr val="accent1">
                  <a:lumMod val="50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2618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260648"/>
            <a:ext cx="5876925" cy="1143000"/>
          </a:xfrm>
        </p:spPr>
        <p:txBody>
          <a:bodyPr>
            <a:noAutofit/>
          </a:bodyPr>
          <a:lstStyle/>
          <a:p>
            <a:pPr algn="r" rtl="1"/>
            <a:r>
              <a:rPr lang="ar-KW" sz="2800" b="1" dirty="0" smtClean="0"/>
              <a:t/>
            </a:r>
            <a:br>
              <a:rPr lang="ar-KW" sz="2800" b="1" dirty="0" smtClean="0"/>
            </a:br>
            <a:r>
              <a:rPr lang="ar-KW" sz="2800" b="1" dirty="0" smtClean="0">
                <a:solidFill>
                  <a:schemeClr val="tx2"/>
                </a:solidFill>
                <a:latin typeface="Sakkal Majalla" pitchFamily="2" charset="-78"/>
                <a:cs typeface="Arial"/>
              </a:rPr>
              <a:t> </a:t>
            </a:r>
            <a:r>
              <a:rPr lang="ar-KW" sz="2800" b="1" dirty="0" smtClean="0">
                <a:solidFill>
                  <a:schemeClr val="tx2"/>
                </a:solidFill>
                <a:latin typeface="Andalus" pitchFamily="18" charset="-78"/>
                <a:cs typeface="Andalus" pitchFamily="18" charset="-78"/>
              </a:rPr>
              <a:t>أولاً: مفهوم التظلم:-</a:t>
            </a:r>
            <a:r>
              <a:rPr lang="en-US" sz="2800" b="1" dirty="0">
                <a:solidFill>
                  <a:schemeClr val="tx2"/>
                </a:solidFill>
                <a:latin typeface="Calibri" pitchFamily="34" charset="0"/>
                <a:ea typeface="+mn-ea"/>
                <a:cs typeface="+mn-cs"/>
              </a:rPr>
              <a:t/>
            </a:r>
            <a:br>
              <a:rPr lang="en-US" sz="2800" b="1" dirty="0">
                <a:solidFill>
                  <a:schemeClr val="tx2"/>
                </a:solidFill>
                <a:latin typeface="Calibri" pitchFamily="34" charset="0"/>
                <a:ea typeface="+mn-ea"/>
                <a:cs typeface="+mn-cs"/>
              </a:rPr>
            </a:br>
            <a:endParaRPr lang="en-US" sz="2800" b="1" dirty="0">
              <a:solidFill>
                <a:schemeClr val="tx2"/>
              </a:solidFill>
              <a:latin typeface="Calibri" pitchFamily="34" charset="0"/>
              <a:ea typeface="+mn-ea"/>
              <a:cs typeface="+mn-cs"/>
            </a:endParaRPr>
          </a:p>
        </p:txBody>
      </p:sp>
      <p:sp>
        <p:nvSpPr>
          <p:cNvPr id="3" name="Content Placeholder 2"/>
          <p:cNvSpPr>
            <a:spLocks noGrp="1"/>
          </p:cNvSpPr>
          <p:nvPr>
            <p:ph idx="1"/>
          </p:nvPr>
        </p:nvSpPr>
        <p:spPr/>
        <p:txBody>
          <a:bodyPr>
            <a:noAutofit/>
          </a:bodyPr>
          <a:lstStyle/>
          <a:p>
            <a:pPr algn="r" rtl="1"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التظلم هو:-</a:t>
            </a:r>
          </a:p>
          <a:p>
            <a:pPr algn="r" rtl="1"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  إجراء قانوني يقوم به أصحاب الشأن ويتمثل في لجوئهم  إلى السلطة مصدرة القرار أو  إلى السلطة الرئاسية.</a:t>
            </a:r>
          </a:p>
          <a:p>
            <a:pPr algn="r" rtl="1"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بقصد إعادة النظر في القرار  من قبلها  سواء ( إلغاء أو سحبا أو تعديلا) وذلك قبل الطعن عليه أمام القضاء.</a:t>
            </a:r>
          </a:p>
          <a:p>
            <a:pPr algn="r" rtl="1"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والتظلم وفق ما تقدم يعتبر طريق بديل ومختصر لتسوية المنازعات الإدارية، وتحقيق العدالة الإدارية.</a:t>
            </a:r>
          </a:p>
          <a:p>
            <a:pPr marL="0" indent="0" algn="r" rtl="1" fontAlgn="base">
              <a:spcBef>
                <a:spcPct val="0"/>
              </a:spcBef>
              <a:spcAft>
                <a:spcPts val="600"/>
              </a:spcAft>
              <a:buNone/>
            </a:pPr>
            <a:endParaRPr lang="ar-KW" dirty="0">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51948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266701"/>
            <a:ext cx="5876925" cy="1143000"/>
          </a:xfrm>
        </p:spPr>
        <p:txBody>
          <a:bodyPr>
            <a:noAutofit/>
          </a:bodyPr>
          <a:lstStyle/>
          <a:p>
            <a:pPr algn="r" rtl="1"/>
            <a:r>
              <a:rPr lang="ar-KW" sz="2800" b="1" dirty="0" smtClean="0"/>
              <a:t/>
            </a:r>
            <a:br>
              <a:rPr lang="ar-KW" sz="2800" b="1" dirty="0" smtClean="0"/>
            </a:br>
            <a:r>
              <a:rPr lang="ar-KW" sz="2800" b="1" dirty="0" smtClean="0">
                <a:solidFill>
                  <a:schemeClr val="tx2"/>
                </a:solidFill>
                <a:latin typeface="Sakkal Majalla" pitchFamily="2" charset="-78"/>
                <a:cs typeface="Arial"/>
              </a:rPr>
              <a:t> </a:t>
            </a:r>
            <a:r>
              <a:rPr lang="ar-KW" sz="2800" b="1" dirty="0" smtClean="0">
                <a:solidFill>
                  <a:schemeClr val="tx2"/>
                </a:solidFill>
                <a:latin typeface="Andalus" pitchFamily="18" charset="-78"/>
                <a:cs typeface="Andalus" pitchFamily="18" charset="-78"/>
              </a:rPr>
              <a:t>ثانياً: أنواع التظلم:-</a:t>
            </a:r>
            <a:r>
              <a:rPr lang="en-US" sz="2800" b="1" dirty="0">
                <a:solidFill>
                  <a:schemeClr val="tx2"/>
                </a:solidFill>
                <a:latin typeface="Calibri" pitchFamily="34" charset="0"/>
                <a:ea typeface="+mn-ea"/>
                <a:cs typeface="+mn-cs"/>
              </a:rPr>
              <a:t/>
            </a:r>
            <a:br>
              <a:rPr lang="en-US" sz="2800" b="1" dirty="0">
                <a:solidFill>
                  <a:schemeClr val="tx2"/>
                </a:solidFill>
                <a:latin typeface="Calibri" pitchFamily="34" charset="0"/>
                <a:ea typeface="+mn-ea"/>
                <a:cs typeface="+mn-cs"/>
              </a:rPr>
            </a:br>
            <a:endParaRPr lang="en-US" sz="2800" b="1" dirty="0">
              <a:solidFill>
                <a:schemeClr val="tx2"/>
              </a:solidFill>
              <a:latin typeface="Calibri" pitchFamily="34" charset="0"/>
              <a:ea typeface="+mn-ea"/>
              <a:cs typeface="+mn-cs"/>
            </a:endParaRPr>
          </a:p>
        </p:txBody>
      </p:sp>
      <p:sp>
        <p:nvSpPr>
          <p:cNvPr id="3" name="Content Placeholder 2"/>
          <p:cNvSpPr>
            <a:spLocks noGrp="1"/>
          </p:cNvSpPr>
          <p:nvPr>
            <p:ph idx="1"/>
          </p:nvPr>
        </p:nvSpPr>
        <p:spPr/>
        <p:txBody>
          <a:bodyPr>
            <a:normAutofit/>
          </a:bodyPr>
          <a:lstStyle/>
          <a:p>
            <a:pPr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الأصل في </a:t>
            </a:r>
            <a:r>
              <a:rPr lang="ar-KW" sz="2000" dirty="0">
                <a:solidFill>
                  <a:schemeClr val="tx2"/>
                </a:solidFill>
                <a:latin typeface="Calibri" pitchFamily="34" charset="0"/>
                <a:cs typeface="mohammad bold art 1" pitchFamily="2" charset="-78"/>
              </a:rPr>
              <a:t>التظلم </a:t>
            </a:r>
            <a:r>
              <a:rPr lang="ar-KW" sz="2000" dirty="0" smtClean="0">
                <a:solidFill>
                  <a:schemeClr val="tx2"/>
                </a:solidFill>
                <a:latin typeface="Calibri" pitchFamily="34" charset="0"/>
                <a:cs typeface="mohammad bold art 1" pitchFamily="2" charset="-78"/>
              </a:rPr>
              <a:t>من القرارات الإدارية أنه اختياريا  بحيث </a:t>
            </a:r>
            <a:r>
              <a:rPr lang="ar-KW" sz="2000" dirty="0">
                <a:solidFill>
                  <a:schemeClr val="tx2"/>
                </a:solidFill>
                <a:latin typeface="Calibri" pitchFamily="34" charset="0"/>
                <a:cs typeface="mohammad bold art 1" pitchFamily="2" charset="-78"/>
              </a:rPr>
              <a:t>يكون </a:t>
            </a:r>
            <a:r>
              <a:rPr lang="ar-KW" sz="2000" dirty="0" smtClean="0">
                <a:solidFill>
                  <a:schemeClr val="tx2"/>
                </a:solidFill>
                <a:latin typeface="Calibri" pitchFamily="34" charset="0"/>
                <a:cs typeface="mohammad bold art 1" pitchFamily="2" charset="-78"/>
              </a:rPr>
              <a:t>لذوي </a:t>
            </a:r>
            <a:r>
              <a:rPr lang="ar-KW" sz="2000" dirty="0">
                <a:solidFill>
                  <a:schemeClr val="tx2"/>
                </a:solidFill>
                <a:latin typeface="Calibri" pitchFamily="34" charset="0"/>
                <a:cs typeface="mohammad bold art 1" pitchFamily="2" charset="-78"/>
              </a:rPr>
              <a:t>الشأن </a:t>
            </a:r>
            <a:r>
              <a:rPr lang="ar-KW" sz="2000" dirty="0" smtClean="0">
                <a:solidFill>
                  <a:schemeClr val="tx2"/>
                </a:solidFill>
                <a:latin typeface="Calibri" pitchFamily="34" charset="0"/>
                <a:cs typeface="mohammad bold art 1" pitchFamily="2" charset="-78"/>
              </a:rPr>
              <a:t>الخيار </a:t>
            </a:r>
            <a:r>
              <a:rPr lang="ar-KW" sz="2000" dirty="0">
                <a:solidFill>
                  <a:schemeClr val="tx2"/>
                </a:solidFill>
                <a:latin typeface="Calibri" pitchFamily="34" charset="0"/>
                <a:cs typeface="mohammad bold art 1" pitchFamily="2" charset="-78"/>
              </a:rPr>
              <a:t>في </a:t>
            </a:r>
            <a:r>
              <a:rPr lang="ar-KW" sz="2000" dirty="0" smtClean="0">
                <a:solidFill>
                  <a:schemeClr val="tx2"/>
                </a:solidFill>
                <a:latin typeface="Calibri" pitchFamily="34" charset="0"/>
                <a:cs typeface="mohammad bold art 1" pitchFamily="2" charset="-78"/>
              </a:rPr>
              <a:t>اللجوء </a:t>
            </a:r>
            <a:r>
              <a:rPr lang="ar-KW" sz="2000" dirty="0">
                <a:solidFill>
                  <a:schemeClr val="tx2"/>
                </a:solidFill>
                <a:latin typeface="Calibri" pitchFamily="34" charset="0"/>
                <a:cs typeface="mohammad bold art 1" pitchFamily="2" charset="-78"/>
              </a:rPr>
              <a:t>إليه أو </a:t>
            </a:r>
            <a:r>
              <a:rPr lang="ar-KW" sz="2000" dirty="0" smtClean="0">
                <a:solidFill>
                  <a:schemeClr val="tx2"/>
                </a:solidFill>
                <a:latin typeface="Calibri" pitchFamily="34" charset="0"/>
                <a:cs typeface="mohammad bold art 1" pitchFamily="2" charset="-78"/>
              </a:rPr>
              <a:t>عدمه</a:t>
            </a:r>
            <a:r>
              <a:rPr lang="ar-KW" sz="2000" strike="sngStrike" dirty="0" smtClean="0">
                <a:solidFill>
                  <a:schemeClr val="tx2"/>
                </a:solidFill>
                <a:latin typeface="Calibri" pitchFamily="34" charset="0"/>
                <a:cs typeface="mohammad bold art 1" pitchFamily="2" charset="-78"/>
              </a:rPr>
              <a:t> </a:t>
            </a:r>
            <a:r>
              <a:rPr lang="ar-KW" sz="2000" dirty="0" smtClean="0">
                <a:solidFill>
                  <a:schemeClr val="tx2"/>
                </a:solidFill>
                <a:latin typeface="Calibri" pitchFamily="34" charset="0"/>
                <a:cs typeface="mohammad bold art 1" pitchFamily="2" charset="-78"/>
              </a:rPr>
              <a:t>.</a:t>
            </a:r>
          </a:p>
          <a:p>
            <a:pPr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واستثناء من الأصل </a:t>
            </a:r>
            <a:r>
              <a:rPr lang="ar-KW" sz="2000" dirty="0">
                <a:solidFill>
                  <a:schemeClr val="tx2"/>
                </a:solidFill>
                <a:latin typeface="Calibri" pitchFamily="34" charset="0"/>
                <a:cs typeface="mohammad bold art 1" pitchFamily="2" charset="-78"/>
              </a:rPr>
              <a:t>يكون </a:t>
            </a:r>
            <a:r>
              <a:rPr lang="ar-KW" sz="2000" dirty="0" smtClean="0">
                <a:solidFill>
                  <a:schemeClr val="tx2"/>
                </a:solidFill>
                <a:latin typeface="Calibri" pitchFamily="34" charset="0"/>
                <a:cs typeface="mohammad bold art 1" pitchFamily="2" charset="-78"/>
              </a:rPr>
              <a:t>التظلم وجوبيا قبل اللجوء إلى القضاء الإداري. </a:t>
            </a:r>
          </a:p>
          <a:p>
            <a:pPr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وتعتبر  جيع التظلمات التي ورد تنظيمها في القانون رقم 7 لسنة 2010 واللائحة التنفيذية اختيارية دون استثناء.</a:t>
            </a:r>
            <a:endParaRPr lang="ar-KW" sz="2000" dirty="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78416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116632"/>
            <a:ext cx="5876925" cy="1143000"/>
          </a:xfrm>
        </p:spPr>
        <p:txBody>
          <a:bodyPr>
            <a:noAutofit/>
          </a:bodyPr>
          <a:lstStyle/>
          <a:p>
            <a:pPr algn="r" rtl="1"/>
            <a:r>
              <a:rPr lang="ar-KW" sz="4800" b="1" dirty="0" smtClean="0"/>
              <a:t/>
            </a:r>
            <a:br>
              <a:rPr lang="ar-KW" sz="4800" b="1" dirty="0" smtClean="0"/>
            </a:br>
            <a:r>
              <a:rPr lang="ar-KW" sz="3600" b="1" dirty="0" smtClean="0">
                <a:solidFill>
                  <a:schemeClr val="tx2"/>
                </a:solidFill>
                <a:latin typeface="Sakkal Majalla" pitchFamily="2" charset="-78"/>
                <a:cs typeface="Arial"/>
              </a:rPr>
              <a:t> </a:t>
            </a:r>
            <a:r>
              <a:rPr lang="ar-KW" sz="2800" b="1" dirty="0">
                <a:solidFill>
                  <a:schemeClr val="tx2"/>
                </a:solidFill>
                <a:latin typeface="Andalus" pitchFamily="18" charset="-78"/>
                <a:cs typeface="Andalus" pitchFamily="18" charset="-78"/>
              </a:rPr>
              <a:t>ثالثاً: حالات التظلم:-</a:t>
            </a:r>
            <a:r>
              <a:rPr lang="en-US" sz="3200" b="1" dirty="0">
                <a:solidFill>
                  <a:schemeClr val="tx2"/>
                </a:solidFill>
                <a:latin typeface="Calibri" pitchFamily="34" charset="0"/>
                <a:ea typeface="+mn-ea"/>
                <a:cs typeface="+mn-cs"/>
              </a:rPr>
              <a:t/>
            </a:r>
            <a:br>
              <a:rPr lang="en-US" sz="3200" b="1" dirty="0">
                <a:solidFill>
                  <a:schemeClr val="tx2"/>
                </a:solidFill>
                <a:latin typeface="Calibri" pitchFamily="34" charset="0"/>
                <a:ea typeface="+mn-ea"/>
                <a:cs typeface="+mn-cs"/>
              </a:rPr>
            </a:br>
            <a:endParaRPr lang="en-US" sz="3200" b="1" dirty="0">
              <a:solidFill>
                <a:schemeClr val="tx2"/>
              </a:solidFill>
              <a:latin typeface="Calibri" pitchFamily="34" charset="0"/>
              <a:ea typeface="+mn-ea"/>
              <a:cs typeface="+mn-cs"/>
            </a:endParaRPr>
          </a:p>
        </p:txBody>
      </p:sp>
      <p:sp>
        <p:nvSpPr>
          <p:cNvPr id="3" name="Content Placeholder 2"/>
          <p:cNvSpPr>
            <a:spLocks noGrp="1"/>
          </p:cNvSpPr>
          <p:nvPr>
            <p:ph idx="1"/>
          </p:nvPr>
        </p:nvSpPr>
        <p:spPr/>
        <p:txBody>
          <a:bodyPr>
            <a:normAutofit/>
          </a:bodyPr>
          <a:lstStyle/>
          <a:p>
            <a:pPr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نظم القانون رقم 7 لسنة 2010 ولائحته التنفيذية حالات التظلم وهي :-</a:t>
            </a:r>
          </a:p>
          <a:p>
            <a:pPr algn="justLow" fontAlgn="base">
              <a:lnSpc>
                <a:spcPct val="150000"/>
              </a:lnSpc>
              <a:spcBef>
                <a:spcPct val="0"/>
              </a:spcBef>
              <a:spcAft>
                <a:spcPts val="600"/>
              </a:spcAft>
              <a:buFont typeface="Wingdings" pitchFamily="2" charset="2"/>
              <a:buChar char="ü"/>
            </a:pPr>
            <a:r>
              <a:rPr lang="ar-KW" sz="2000" dirty="0" smtClean="0">
                <a:solidFill>
                  <a:schemeClr val="tx2"/>
                </a:solidFill>
                <a:latin typeface="Calibri" pitchFamily="34" charset="0"/>
                <a:cs typeface="mohammad bold art 1" pitchFamily="2" charset="-78"/>
              </a:rPr>
              <a:t>التظلم من القرارات التي تصدرها الهيئة .</a:t>
            </a:r>
          </a:p>
          <a:p>
            <a:pPr algn="justLow" fontAlgn="base">
              <a:lnSpc>
                <a:spcPct val="150000"/>
              </a:lnSpc>
              <a:spcBef>
                <a:spcPct val="0"/>
              </a:spcBef>
              <a:spcAft>
                <a:spcPts val="600"/>
              </a:spcAft>
              <a:buFont typeface="Wingdings" pitchFamily="2" charset="2"/>
              <a:buChar char="ü"/>
            </a:pPr>
            <a:r>
              <a:rPr lang="ar-KW" sz="2000" dirty="0" smtClean="0">
                <a:solidFill>
                  <a:schemeClr val="tx2"/>
                </a:solidFill>
                <a:latin typeface="Calibri" pitchFamily="34" charset="0"/>
                <a:cs typeface="mohammad bold art 1" pitchFamily="2" charset="-78"/>
              </a:rPr>
              <a:t>التظلم من قرارات مجلس التأديب .</a:t>
            </a:r>
          </a:p>
          <a:p>
            <a:pPr algn="justLow" fontAlgn="base">
              <a:lnSpc>
                <a:spcPct val="150000"/>
              </a:lnSpc>
              <a:spcBef>
                <a:spcPct val="0"/>
              </a:spcBef>
              <a:spcAft>
                <a:spcPts val="600"/>
              </a:spcAft>
              <a:buFont typeface="Wingdings" pitchFamily="2" charset="2"/>
              <a:buChar char="ü"/>
            </a:pPr>
            <a:r>
              <a:rPr lang="ar-KW" sz="2000" dirty="0" smtClean="0">
                <a:solidFill>
                  <a:schemeClr val="tx2"/>
                </a:solidFill>
                <a:latin typeface="Calibri" pitchFamily="34" charset="0"/>
                <a:cs typeface="mohammad bold art 1" pitchFamily="2" charset="-78"/>
              </a:rPr>
              <a:t>التظلم من قرارات البورصة ولجنة النظر في المخالفات فيها.</a:t>
            </a: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02419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1539" y="188640"/>
            <a:ext cx="5876925" cy="1143000"/>
          </a:xfrm>
        </p:spPr>
        <p:txBody>
          <a:bodyPr>
            <a:noAutofit/>
          </a:bodyPr>
          <a:lstStyle/>
          <a:p>
            <a:pPr algn="r" rtl="1"/>
            <a:r>
              <a:rPr lang="ar-KW" sz="4800" b="1" dirty="0" smtClean="0"/>
              <a:t/>
            </a:r>
            <a:br>
              <a:rPr lang="ar-KW" sz="4800" b="1" dirty="0" smtClean="0"/>
            </a:br>
            <a:r>
              <a:rPr lang="ar-KW" sz="3600" b="1" dirty="0" smtClean="0">
                <a:solidFill>
                  <a:schemeClr val="tx2"/>
                </a:solidFill>
                <a:latin typeface="Sakkal Majalla" pitchFamily="2" charset="-78"/>
                <a:cs typeface="Arial"/>
              </a:rPr>
              <a:t> </a:t>
            </a:r>
            <a:r>
              <a:rPr lang="ar-KW" sz="2800" b="1" dirty="0">
                <a:solidFill>
                  <a:schemeClr val="tx2"/>
                </a:solidFill>
                <a:latin typeface="Andalus" pitchFamily="18" charset="-78"/>
                <a:cs typeface="Andalus" pitchFamily="18" charset="-78"/>
              </a:rPr>
              <a:t>رابعاً: شكل التظلم:-</a:t>
            </a:r>
            <a:r>
              <a:rPr lang="en-US" sz="3200" b="1" dirty="0">
                <a:solidFill>
                  <a:schemeClr val="tx2"/>
                </a:solidFill>
                <a:latin typeface="Calibri" pitchFamily="34" charset="0"/>
                <a:ea typeface="+mn-ea"/>
                <a:cs typeface="+mn-cs"/>
              </a:rPr>
              <a:t/>
            </a:r>
            <a:br>
              <a:rPr lang="en-US" sz="3200" b="1" dirty="0">
                <a:solidFill>
                  <a:schemeClr val="tx2"/>
                </a:solidFill>
                <a:latin typeface="Calibri" pitchFamily="34" charset="0"/>
                <a:ea typeface="+mn-ea"/>
                <a:cs typeface="+mn-cs"/>
              </a:rPr>
            </a:br>
            <a:endParaRPr lang="en-US" sz="3200" b="1" dirty="0">
              <a:solidFill>
                <a:schemeClr val="tx2"/>
              </a:solidFill>
              <a:latin typeface="Calibri" pitchFamily="34" charset="0"/>
              <a:ea typeface="+mn-ea"/>
              <a:cs typeface="+mn-cs"/>
            </a:endParaRPr>
          </a:p>
        </p:txBody>
      </p:sp>
      <p:sp>
        <p:nvSpPr>
          <p:cNvPr id="3" name="Content Placeholder 2"/>
          <p:cNvSpPr>
            <a:spLocks noGrp="1"/>
          </p:cNvSpPr>
          <p:nvPr>
            <p:ph idx="1"/>
          </p:nvPr>
        </p:nvSpPr>
        <p:spPr>
          <a:xfrm>
            <a:off x="457200" y="1412776"/>
            <a:ext cx="8229600" cy="4713387"/>
          </a:xfrm>
        </p:spPr>
        <p:txBody>
          <a:bodyPr>
            <a:noAutofit/>
          </a:bodyPr>
          <a:lstStyle/>
          <a:p>
            <a:pPr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بينت اللائحة التنفيذية للقانون </a:t>
            </a:r>
            <a:r>
              <a:rPr lang="ar-KW" sz="2000" dirty="0">
                <a:solidFill>
                  <a:schemeClr val="tx2"/>
                </a:solidFill>
                <a:latin typeface="Calibri" pitchFamily="34" charset="0"/>
                <a:cs typeface="mohammad bold art 1" pitchFamily="2" charset="-78"/>
              </a:rPr>
              <a:t>رقم 7 لسنة 2010 </a:t>
            </a:r>
            <a:r>
              <a:rPr lang="ar-KW" sz="2000" dirty="0" smtClean="0">
                <a:solidFill>
                  <a:schemeClr val="tx2"/>
                </a:solidFill>
                <a:latin typeface="Calibri" pitchFamily="34" charset="0"/>
                <a:cs typeface="mohammad bold art 1" pitchFamily="2" charset="-78"/>
              </a:rPr>
              <a:t>شكل  التظلم </a:t>
            </a:r>
          </a:p>
          <a:p>
            <a:pPr algn="justLow"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بأن يكون مكتوب.</a:t>
            </a:r>
          </a:p>
          <a:p>
            <a:pPr algn="justLow"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ويشتمل على البيانات التالية:-</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اسم </a:t>
            </a:r>
            <a:r>
              <a:rPr lang="ar-KW" sz="2000" dirty="0">
                <a:solidFill>
                  <a:schemeClr val="tx2"/>
                </a:solidFill>
                <a:latin typeface="Calibri" pitchFamily="34" charset="0"/>
                <a:cs typeface="mohammad bold art 1" pitchFamily="2" charset="-78"/>
              </a:rPr>
              <a:t>المتظلم ومهنته وعنوانه شاملاً بيانات الرقم المدني أو الهوية  والهاتف والفاكس والبريد </a:t>
            </a:r>
            <a:r>
              <a:rPr lang="ar-KW" sz="2000" dirty="0" smtClean="0">
                <a:solidFill>
                  <a:schemeClr val="tx2"/>
                </a:solidFill>
                <a:latin typeface="Calibri" pitchFamily="34" charset="0"/>
                <a:cs typeface="mohammad bold art 1" pitchFamily="2" charset="-78"/>
              </a:rPr>
              <a:t>الإلكتروني</a:t>
            </a:r>
            <a:r>
              <a:rPr lang="ar-KW" sz="2000" dirty="0">
                <a:solidFill>
                  <a:schemeClr val="tx2"/>
                </a:solidFill>
                <a:latin typeface="Calibri" pitchFamily="34" charset="0"/>
                <a:cs typeface="mohammad bold art 1" pitchFamily="2" charset="-78"/>
              </a:rPr>
              <a:t>.</a:t>
            </a:r>
            <a:r>
              <a:rPr lang="ar-KW" sz="2000" dirty="0" smtClean="0">
                <a:solidFill>
                  <a:schemeClr val="tx2"/>
                </a:solidFill>
                <a:latin typeface="Calibri" pitchFamily="34" charset="0"/>
                <a:cs typeface="mohammad bold art 1" pitchFamily="2" charset="-78"/>
              </a:rPr>
              <a:t> </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اسم </a:t>
            </a:r>
            <a:r>
              <a:rPr lang="ar-KW" sz="2000" dirty="0">
                <a:solidFill>
                  <a:schemeClr val="tx2"/>
                </a:solidFill>
                <a:latin typeface="Calibri" pitchFamily="34" charset="0"/>
                <a:cs typeface="mohammad bold art 1" pitchFamily="2" charset="-78"/>
              </a:rPr>
              <a:t>الممثل القانوني (إن وجد</a:t>
            </a:r>
            <a:r>
              <a:rPr lang="ar-KW" sz="2000" dirty="0" smtClean="0">
                <a:solidFill>
                  <a:schemeClr val="tx2"/>
                </a:solidFill>
                <a:latin typeface="Calibri" pitchFamily="34" charset="0"/>
                <a:cs typeface="mohammad bold art 1" pitchFamily="2" charset="-78"/>
              </a:rPr>
              <a:t>)، </a:t>
            </a:r>
            <a:r>
              <a:rPr lang="ar-KW" sz="2000" dirty="0">
                <a:solidFill>
                  <a:schemeClr val="tx2"/>
                </a:solidFill>
                <a:latin typeface="Calibri" pitchFamily="34" charset="0"/>
                <a:cs typeface="mohammad bold art 1" pitchFamily="2" charset="-78"/>
              </a:rPr>
              <a:t>ورقم التوكيل وعنوانه شاملاً بيانات الرقم المدني أو الهوية  والهاتف والفاكس والبريد </a:t>
            </a:r>
            <a:r>
              <a:rPr lang="ar-KW" sz="2000" dirty="0" smtClean="0">
                <a:solidFill>
                  <a:schemeClr val="tx2"/>
                </a:solidFill>
                <a:latin typeface="Calibri" pitchFamily="34" charset="0"/>
                <a:cs typeface="mohammad bold art 1" pitchFamily="2" charset="-78"/>
              </a:rPr>
              <a:t>الإلكتروني.</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رقم </a:t>
            </a:r>
            <a:r>
              <a:rPr lang="ar-KW" sz="2000" dirty="0">
                <a:solidFill>
                  <a:schemeClr val="tx2"/>
                </a:solidFill>
                <a:latin typeface="Calibri" pitchFamily="34" charset="0"/>
                <a:cs typeface="mohammad bold art 1" pitchFamily="2" charset="-78"/>
              </a:rPr>
              <a:t>القرار المتظلم منه وتاريخ صدوره وتاريخ إخطار المتظلم أو علمه </a:t>
            </a:r>
            <a:r>
              <a:rPr lang="ar-KW" sz="2000" dirty="0" smtClean="0">
                <a:solidFill>
                  <a:schemeClr val="tx2"/>
                </a:solidFill>
                <a:latin typeface="Calibri" pitchFamily="34" charset="0"/>
                <a:cs typeface="mohammad bold art 1" pitchFamily="2" charset="-78"/>
              </a:rPr>
              <a:t>به.</a:t>
            </a:r>
          </a:p>
          <a:p>
            <a:pPr algn="justLow" fontAlgn="base">
              <a:lnSpc>
                <a:spcPct val="150000"/>
              </a:lnSpc>
              <a:spcBef>
                <a:spcPct val="0"/>
              </a:spcBef>
              <a:spcAft>
                <a:spcPts val="600"/>
              </a:spcAft>
              <a:buFont typeface="Wingdings" panose="05000000000000000000" pitchFamily="2" charset="2"/>
              <a:buChar char="Ø"/>
            </a:pPr>
            <a:r>
              <a:rPr lang="ar-KW" sz="2000" dirty="0" smtClean="0">
                <a:solidFill>
                  <a:schemeClr val="tx2"/>
                </a:solidFill>
                <a:latin typeface="Calibri" pitchFamily="34" charset="0"/>
                <a:cs typeface="mohammad bold art 1" pitchFamily="2" charset="-78"/>
              </a:rPr>
              <a:t>موضوع </a:t>
            </a:r>
            <a:r>
              <a:rPr lang="ar-KW" sz="2000" dirty="0">
                <a:solidFill>
                  <a:schemeClr val="tx2"/>
                </a:solidFill>
                <a:latin typeface="Calibri" pitchFamily="34" charset="0"/>
                <a:cs typeface="mohammad bold art 1" pitchFamily="2" charset="-78"/>
              </a:rPr>
              <a:t>التظلم والأسباب التي </a:t>
            </a:r>
            <a:r>
              <a:rPr lang="ar-KW" sz="2000" dirty="0" smtClean="0">
                <a:solidFill>
                  <a:schemeClr val="tx2"/>
                </a:solidFill>
                <a:latin typeface="Calibri" pitchFamily="34" charset="0"/>
                <a:cs typeface="mohammad bold art 1" pitchFamily="2" charset="-78"/>
              </a:rPr>
              <a:t>بُني </a:t>
            </a:r>
            <a:r>
              <a:rPr lang="ar-KW" sz="2000" dirty="0">
                <a:solidFill>
                  <a:schemeClr val="tx2"/>
                </a:solidFill>
                <a:latin typeface="Calibri" pitchFamily="34" charset="0"/>
                <a:cs typeface="mohammad bold art 1" pitchFamily="2" charset="-78"/>
              </a:rPr>
              <a:t>عليها، </a:t>
            </a:r>
            <a:r>
              <a:rPr lang="ar-KW" sz="2000" dirty="0" smtClean="0">
                <a:solidFill>
                  <a:schemeClr val="tx2"/>
                </a:solidFill>
                <a:latin typeface="Calibri" pitchFamily="34" charset="0"/>
                <a:cs typeface="mohammad bold art 1" pitchFamily="2" charset="-78"/>
              </a:rPr>
              <a:t>وتُرفَق </a:t>
            </a:r>
            <a:r>
              <a:rPr lang="ar-KW" sz="2000" dirty="0">
                <a:solidFill>
                  <a:schemeClr val="tx2"/>
                </a:solidFill>
                <a:latin typeface="Calibri" pitchFamily="34" charset="0"/>
                <a:cs typeface="mohammad bold art 1" pitchFamily="2" charset="-78"/>
              </a:rPr>
              <a:t>بالتظلم المستندات المؤيدة له</a:t>
            </a:r>
            <a:r>
              <a:rPr lang="ar-KW" sz="2000" dirty="0" smtClean="0">
                <a:solidFill>
                  <a:schemeClr val="tx2"/>
                </a:solidFill>
                <a:latin typeface="Calibri" pitchFamily="34" charset="0"/>
                <a:cs typeface="mohammad bold art 1" pitchFamily="2" charset="-78"/>
              </a:rPr>
              <a:t>.</a:t>
            </a:r>
            <a:endParaRPr lang="ar-KW" sz="2000" dirty="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28236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1800" y="266701"/>
            <a:ext cx="5876925" cy="1143000"/>
          </a:xfrm>
        </p:spPr>
        <p:txBody>
          <a:bodyPr>
            <a:noAutofit/>
          </a:bodyPr>
          <a:lstStyle/>
          <a:p>
            <a:pPr algn="r" rtl="1"/>
            <a:r>
              <a:rPr lang="ar-KW" sz="2800" b="1" dirty="0">
                <a:solidFill>
                  <a:schemeClr val="tx2"/>
                </a:solidFill>
                <a:latin typeface="Andalus" pitchFamily="18" charset="-78"/>
                <a:cs typeface="Andalus" pitchFamily="18" charset="-78"/>
              </a:rPr>
              <a:t> خامساً: ميعاد التظلم:-</a:t>
            </a:r>
            <a:endParaRPr lang="en-US" sz="2800" b="1" dirty="0">
              <a:solidFill>
                <a:schemeClr val="tx2"/>
              </a:solidFill>
              <a:latin typeface="Andalus" pitchFamily="18" charset="-78"/>
              <a:cs typeface="Andalus" pitchFamily="18" charset="-78"/>
            </a:endParaRPr>
          </a:p>
        </p:txBody>
      </p:sp>
      <p:sp>
        <p:nvSpPr>
          <p:cNvPr id="3" name="Content Placeholder 2"/>
          <p:cNvSpPr>
            <a:spLocks noGrp="1"/>
          </p:cNvSpPr>
          <p:nvPr>
            <p:ph idx="1"/>
          </p:nvPr>
        </p:nvSpPr>
        <p:spPr/>
        <p:txBody>
          <a:bodyPr>
            <a:normAutofit/>
          </a:bodyPr>
          <a:lstStyle/>
          <a:p>
            <a:pPr algn="justLow" fontAlgn="base">
              <a:lnSpc>
                <a:spcPct val="150000"/>
              </a:lnSpc>
              <a:spcBef>
                <a:spcPct val="0"/>
              </a:spcBef>
              <a:spcAft>
                <a:spcPts val="600"/>
              </a:spcAft>
            </a:pPr>
            <a:r>
              <a:rPr lang="ar-KW" sz="2000" dirty="0" smtClean="0">
                <a:solidFill>
                  <a:schemeClr val="tx2"/>
                </a:solidFill>
                <a:latin typeface="Calibri" pitchFamily="34" charset="0"/>
                <a:cs typeface="mohammad bold art 1" pitchFamily="2" charset="-78"/>
              </a:rPr>
              <a:t>نظم </a:t>
            </a:r>
            <a:r>
              <a:rPr lang="ar-KW" sz="2000" dirty="0">
                <a:solidFill>
                  <a:schemeClr val="tx2"/>
                </a:solidFill>
                <a:latin typeface="Calibri" pitchFamily="34" charset="0"/>
                <a:cs typeface="mohammad bold art 1" pitchFamily="2" charset="-78"/>
              </a:rPr>
              <a:t>القانون رقم 7 لسنة 2010 </a:t>
            </a:r>
            <a:r>
              <a:rPr lang="ar-KW" sz="2000" dirty="0" smtClean="0">
                <a:solidFill>
                  <a:schemeClr val="tx2"/>
                </a:solidFill>
                <a:latin typeface="Calibri" pitchFamily="34" charset="0"/>
                <a:cs typeface="mohammad bold art 1" pitchFamily="2" charset="-78"/>
              </a:rPr>
              <a:t>ولائحته </a:t>
            </a:r>
            <a:r>
              <a:rPr lang="ar-KW" sz="2000" dirty="0">
                <a:solidFill>
                  <a:schemeClr val="tx2"/>
                </a:solidFill>
                <a:latin typeface="Calibri" pitchFamily="34" charset="0"/>
                <a:cs typeface="mohammad bold art 1" pitchFamily="2" charset="-78"/>
              </a:rPr>
              <a:t>التنفيذية </a:t>
            </a:r>
            <a:r>
              <a:rPr lang="ar-KW" sz="2000" dirty="0" smtClean="0">
                <a:solidFill>
                  <a:schemeClr val="tx2"/>
                </a:solidFill>
                <a:latin typeface="Calibri" pitchFamily="34" charset="0"/>
                <a:cs typeface="mohammad bold art 1" pitchFamily="2" charset="-78"/>
              </a:rPr>
              <a:t>ميعاد التظلم.</a:t>
            </a:r>
          </a:p>
          <a:p>
            <a:pPr algn="justLow"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وذلك خلال خمسة  عشر يوما </a:t>
            </a:r>
          </a:p>
          <a:p>
            <a:pPr algn="justLow" fontAlgn="base">
              <a:lnSpc>
                <a:spcPct val="150000"/>
              </a:lnSpc>
              <a:spcBef>
                <a:spcPct val="0"/>
              </a:spcBef>
              <a:spcAft>
                <a:spcPts val="600"/>
              </a:spcAft>
              <a:buFont typeface="Wingdings" panose="05000000000000000000" pitchFamily="2" charset="2"/>
              <a:buChar char="ü"/>
            </a:pPr>
            <a:r>
              <a:rPr lang="ar-KW" sz="2000" dirty="0" smtClean="0">
                <a:solidFill>
                  <a:schemeClr val="tx2"/>
                </a:solidFill>
                <a:latin typeface="Calibri" pitchFamily="34" charset="0"/>
                <a:cs typeface="mohammad bold art 1" pitchFamily="2" charset="-78"/>
              </a:rPr>
              <a:t>من تاريخ إخطار ذوي الشأن بالقرار  أو نشره في الجريدة الرسمية أو الموقع الإلكتروني للهيئة أو ثبوت علمهم به علما يقينيا.</a:t>
            </a:r>
          </a:p>
          <a:p>
            <a:pPr marL="0" indent="0" fontAlgn="base">
              <a:spcBef>
                <a:spcPct val="0"/>
              </a:spcBef>
              <a:spcAft>
                <a:spcPts val="600"/>
              </a:spcAft>
              <a:buNone/>
            </a:pPr>
            <a:endParaRPr lang="ar-KW" sz="2800" dirty="0">
              <a:solidFill>
                <a:schemeClr val="tx2"/>
              </a:solidFill>
              <a:latin typeface="Calibri" pitchFamily="34" charset="0"/>
              <a:cs typeface="mohammad bold art 1" pitchFamily="2" charset="-78"/>
            </a:endParaRPr>
          </a:p>
          <a:p>
            <a:pPr marL="0" indent="0" fontAlgn="base">
              <a:spcBef>
                <a:spcPct val="0"/>
              </a:spcBef>
              <a:spcAft>
                <a:spcPts val="600"/>
              </a:spcAft>
              <a:buNone/>
            </a:pPr>
            <a:endParaRPr lang="ar-KW" sz="2800" dirty="0" smtClean="0">
              <a:solidFill>
                <a:schemeClr val="tx2"/>
              </a:solidFill>
              <a:latin typeface="Calibri" pitchFamily="34" charset="0"/>
              <a:cs typeface="mohammad bold art 1" pitchFamily="2" charset="-78"/>
            </a:endParaRPr>
          </a:p>
          <a:p>
            <a:pPr fontAlgn="base">
              <a:spcBef>
                <a:spcPct val="0"/>
              </a:spcBef>
              <a:spcAft>
                <a:spcPts val="600"/>
              </a:spcAft>
              <a:buFontTx/>
              <a:buChar char="-"/>
            </a:pPr>
            <a:endParaRPr lang="ar-KW" sz="2800" dirty="0" smtClean="0">
              <a:solidFill>
                <a:schemeClr val="tx2"/>
              </a:solidFill>
              <a:latin typeface="Calibri" pitchFamily="34" charset="0"/>
              <a:cs typeface="mohammad bold art 1" pitchFamily="2" charset="-78"/>
            </a:endParaRPr>
          </a:p>
          <a:p>
            <a:pPr fontAlgn="base">
              <a:spcBef>
                <a:spcPct val="0"/>
              </a:spcBef>
              <a:spcAft>
                <a:spcPts val="600"/>
              </a:spcAft>
              <a:buFontTx/>
              <a:buChar char="-"/>
            </a:pPr>
            <a:endParaRPr lang="ar-KW" sz="2800" dirty="0" smtClean="0">
              <a:solidFill>
                <a:schemeClr val="tx2"/>
              </a:solidFill>
              <a:latin typeface="Calibri" pitchFamily="34" charset="0"/>
              <a:cs typeface="mohammad bold art 1" pitchFamily="2" charset="-78"/>
            </a:endParaRPr>
          </a:p>
        </p:txBody>
      </p:sp>
      <p:sp>
        <p:nvSpPr>
          <p:cNvPr id="5" name="Date Placeholder 4"/>
          <p:cNvSpPr>
            <a:spLocks noGrp="1"/>
          </p:cNvSpPr>
          <p:nvPr>
            <p:ph type="dt" sz="half" idx="10"/>
          </p:nvPr>
        </p:nvSpPr>
        <p:spPr/>
        <p:txBody>
          <a:bodyPr/>
          <a:lstStyle/>
          <a:p>
            <a:r>
              <a:rPr lang="en-GB" smtClean="0"/>
              <a:t>27/11/2014</a:t>
            </a:r>
            <a:endParaRPr lang="en-GB"/>
          </a:p>
        </p:txBody>
      </p:sp>
      <p:sp>
        <p:nvSpPr>
          <p:cNvPr id="6" name="Footer Placeholder 5"/>
          <p:cNvSpPr>
            <a:spLocks noGrp="1"/>
          </p:cNvSpPr>
          <p:nvPr>
            <p:ph type="ftr" sz="quarter" idx="11"/>
          </p:nvPr>
        </p:nvSpPr>
        <p:spPr/>
        <p:txBody>
          <a:bodyPr/>
          <a:lstStyle/>
          <a:p>
            <a:r>
              <a:rPr lang="en-GB" smtClean="0"/>
              <a:t>Version 1</a:t>
            </a:r>
            <a:endParaRPr lang="en-GB"/>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84835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4796</TotalTime>
  <Words>1532</Words>
  <Application>Microsoft Office PowerPoint</Application>
  <PresentationFormat>On-screen Show (4:3)</PresentationFormat>
  <Paragraphs>256</Paragraphs>
  <Slides>26</Slides>
  <Notes>26</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Office Theme</vt:lpstr>
      <vt:lpstr>1_Office Theme</vt:lpstr>
      <vt:lpstr>ورشة عمل الإطار التنظيمي (للشكاوى والتظلمات) في ضوء القانون ولائحته التنفيذية وتعديلاتهما 23/11/2015</vt:lpstr>
      <vt:lpstr>مقدمة:-</vt:lpstr>
      <vt:lpstr>  محاور الورشة:- </vt:lpstr>
      <vt:lpstr>التنظيم القانوي للتظلمات في هيئة أسواق المال:-</vt:lpstr>
      <vt:lpstr>  أولاً: مفهوم التظلم:- </vt:lpstr>
      <vt:lpstr>  ثانياً: أنواع التظلم:- </vt:lpstr>
      <vt:lpstr>  ثالثاً: حالات التظلم:- </vt:lpstr>
      <vt:lpstr>  رابعاً: شكل التظلم:- </vt:lpstr>
      <vt:lpstr> خامساً: ميعاد التظلم:-</vt:lpstr>
      <vt:lpstr>  سادساً: أثر التظلم:- </vt:lpstr>
      <vt:lpstr>سابعاً: بحث التظلم :-</vt:lpstr>
      <vt:lpstr>يتبع: بحث التظلم :-</vt:lpstr>
      <vt:lpstr>يتبع: بحث التظلم :-</vt:lpstr>
      <vt:lpstr>  ثامناً: البت في التظلم :- </vt:lpstr>
      <vt:lpstr>  يتبع: البت في التظلم :- </vt:lpstr>
      <vt:lpstr>  يتبع: البت في التظلم :- </vt:lpstr>
      <vt:lpstr>  يتبع: البت في التظلم :- </vt:lpstr>
      <vt:lpstr>  ثامناً: التنظيم القانوني للشكاوى في هيئة أسواق المال:- </vt:lpstr>
      <vt:lpstr>أولاً: مفهوم الشكوى:-</vt:lpstr>
      <vt:lpstr>ثانياً: أنواع ونطاق الشكوى:-</vt:lpstr>
      <vt:lpstr>ثالثاً: شكل الشكوى:-</vt:lpstr>
      <vt:lpstr>رابعاً: الجهة المختصة بنظر الشكوى:-</vt:lpstr>
      <vt:lpstr>خامساً: التحقيق في الشكوى:-</vt:lpstr>
      <vt:lpstr>سادساً: البت في الشكوى:-</vt:lpstr>
      <vt:lpstr>يتبع: البت في الشكوى:-</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Jomanah Alshawaf</cp:lastModifiedBy>
  <cp:revision>424</cp:revision>
  <cp:lastPrinted>2015-11-23T06:41:26Z</cp:lastPrinted>
  <dcterms:created xsi:type="dcterms:W3CDTF">2014-09-25T11:33:14Z</dcterms:created>
  <dcterms:modified xsi:type="dcterms:W3CDTF">2015-11-23T11:51:27Z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8eb7b261-b1a3-432b-a657-5bf7d6eb14ae</vt:lpwstr>
  </property>
  <property fmtid="{D5CDD505-2E9C-101B-9397-08002B2CF9AE}" pid="3" name="CMAClassification">
    <vt:lpwstr>Internal</vt:lpwstr>
  </property>
</Properties>
</file>